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8"/>
  </p:notesMasterIdLst>
  <p:handoutMasterIdLst>
    <p:handoutMasterId r:id="rId39"/>
  </p:handoutMasterIdLst>
  <p:sldIdLst>
    <p:sldId id="292" r:id="rId5"/>
    <p:sldId id="295" r:id="rId6"/>
    <p:sldId id="442" r:id="rId7"/>
    <p:sldId id="813" r:id="rId8"/>
    <p:sldId id="866" r:id="rId9"/>
    <p:sldId id="923" r:id="rId10"/>
    <p:sldId id="925" r:id="rId11"/>
    <p:sldId id="926" r:id="rId12"/>
    <p:sldId id="863" r:id="rId13"/>
    <p:sldId id="927" r:id="rId14"/>
    <p:sldId id="928" r:id="rId15"/>
    <p:sldId id="929" r:id="rId16"/>
    <p:sldId id="930" r:id="rId17"/>
    <p:sldId id="931" r:id="rId18"/>
    <p:sldId id="844" r:id="rId19"/>
    <p:sldId id="932" r:id="rId20"/>
    <p:sldId id="933" r:id="rId21"/>
    <p:sldId id="934" r:id="rId22"/>
    <p:sldId id="942" r:id="rId23"/>
    <p:sldId id="935" r:id="rId24"/>
    <p:sldId id="936" r:id="rId25"/>
    <p:sldId id="937" r:id="rId26"/>
    <p:sldId id="938" r:id="rId27"/>
    <p:sldId id="473" r:id="rId28"/>
    <p:sldId id="939" r:id="rId29"/>
    <p:sldId id="940" r:id="rId30"/>
    <p:sldId id="941" r:id="rId31"/>
    <p:sldId id="918" r:id="rId32"/>
    <p:sldId id="693" r:id="rId33"/>
    <p:sldId id="921" r:id="rId34"/>
    <p:sldId id="922" r:id="rId35"/>
    <p:sldId id="362" r:id="rId36"/>
    <p:sldId id="3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61252" autoAdjust="0"/>
  </p:normalViewPr>
  <p:slideViewPr>
    <p:cSldViewPr snapToGrid="0">
      <p:cViewPr varScale="1">
        <p:scale>
          <a:sx n="77" d="100"/>
          <a:sy n="77" d="100"/>
        </p:scale>
        <p:origin x="2712"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4/5/23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5/4/23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12</a:t>
            </a:fld>
            <a:endParaRPr lang="en-AU"/>
          </a:p>
        </p:txBody>
      </p:sp>
    </p:spTree>
    <p:extLst>
      <p:ext uri="{BB962C8B-B14F-4D97-AF65-F5344CB8AC3E}">
        <p14:creationId xmlns:p14="http://schemas.microsoft.com/office/powerpoint/2010/main" val="96917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13</a:t>
            </a:fld>
            <a:endParaRPr lang="en-AU"/>
          </a:p>
        </p:txBody>
      </p:sp>
    </p:spTree>
    <p:extLst>
      <p:ext uri="{BB962C8B-B14F-4D97-AF65-F5344CB8AC3E}">
        <p14:creationId xmlns:p14="http://schemas.microsoft.com/office/powerpoint/2010/main" val="102074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14</a:t>
            </a:fld>
            <a:endParaRPr lang="en-AU"/>
          </a:p>
        </p:txBody>
      </p:sp>
    </p:spTree>
    <p:extLst>
      <p:ext uri="{BB962C8B-B14F-4D97-AF65-F5344CB8AC3E}">
        <p14:creationId xmlns:p14="http://schemas.microsoft.com/office/powerpoint/2010/main" val="63539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213825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17</a:t>
            </a:fld>
            <a:endParaRPr lang="en-AU"/>
          </a:p>
        </p:txBody>
      </p:sp>
    </p:spTree>
    <p:extLst>
      <p:ext uri="{BB962C8B-B14F-4D97-AF65-F5344CB8AC3E}">
        <p14:creationId xmlns:p14="http://schemas.microsoft.com/office/powerpoint/2010/main" val="88772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18</a:t>
            </a:fld>
            <a:endParaRPr lang="en-AU"/>
          </a:p>
        </p:txBody>
      </p:sp>
    </p:spTree>
    <p:extLst>
      <p:ext uri="{BB962C8B-B14F-4D97-AF65-F5344CB8AC3E}">
        <p14:creationId xmlns:p14="http://schemas.microsoft.com/office/powerpoint/2010/main" val="7400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19</a:t>
            </a:fld>
            <a:endParaRPr lang="en-AU"/>
          </a:p>
        </p:txBody>
      </p:sp>
    </p:spTree>
    <p:extLst>
      <p:ext uri="{BB962C8B-B14F-4D97-AF65-F5344CB8AC3E}">
        <p14:creationId xmlns:p14="http://schemas.microsoft.com/office/powerpoint/2010/main" val="344705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20</a:t>
            </a:fld>
            <a:endParaRPr lang="en-AU"/>
          </a:p>
        </p:txBody>
      </p:sp>
    </p:spTree>
    <p:extLst>
      <p:ext uri="{BB962C8B-B14F-4D97-AF65-F5344CB8AC3E}">
        <p14:creationId xmlns:p14="http://schemas.microsoft.com/office/powerpoint/2010/main" val="19616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21</a:t>
            </a:fld>
            <a:endParaRPr lang="en-AU"/>
          </a:p>
        </p:txBody>
      </p:sp>
    </p:spTree>
    <p:extLst>
      <p:ext uri="{BB962C8B-B14F-4D97-AF65-F5344CB8AC3E}">
        <p14:creationId xmlns:p14="http://schemas.microsoft.com/office/powerpoint/2010/main" val="182422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22</a:t>
            </a:fld>
            <a:endParaRPr lang="en-AU"/>
          </a:p>
        </p:txBody>
      </p:sp>
    </p:spTree>
    <p:extLst>
      <p:ext uri="{BB962C8B-B14F-4D97-AF65-F5344CB8AC3E}">
        <p14:creationId xmlns:p14="http://schemas.microsoft.com/office/powerpoint/2010/main" val="67525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23</a:t>
            </a:fld>
            <a:endParaRPr lang="en-AU"/>
          </a:p>
        </p:txBody>
      </p:sp>
    </p:spTree>
    <p:extLst>
      <p:ext uri="{BB962C8B-B14F-4D97-AF65-F5344CB8AC3E}">
        <p14:creationId xmlns:p14="http://schemas.microsoft.com/office/powerpoint/2010/main" val="104474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24</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25</a:t>
            </a:fld>
            <a:endParaRPr lang="en-AU"/>
          </a:p>
        </p:txBody>
      </p:sp>
    </p:spTree>
    <p:extLst>
      <p:ext uri="{BB962C8B-B14F-4D97-AF65-F5344CB8AC3E}">
        <p14:creationId xmlns:p14="http://schemas.microsoft.com/office/powerpoint/2010/main" val="842941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26</a:t>
            </a:fld>
            <a:endParaRPr lang="en-AU"/>
          </a:p>
        </p:txBody>
      </p:sp>
    </p:spTree>
    <p:extLst>
      <p:ext uri="{BB962C8B-B14F-4D97-AF65-F5344CB8AC3E}">
        <p14:creationId xmlns:p14="http://schemas.microsoft.com/office/powerpoint/2010/main" val="1429034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27</a:t>
            </a:fld>
            <a:endParaRPr lang="en-AU"/>
          </a:p>
        </p:txBody>
      </p:sp>
    </p:spTree>
    <p:extLst>
      <p:ext uri="{BB962C8B-B14F-4D97-AF65-F5344CB8AC3E}">
        <p14:creationId xmlns:p14="http://schemas.microsoft.com/office/powerpoint/2010/main" val="156169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28</a:t>
            </a:fld>
            <a:endParaRPr lang="en-AU"/>
          </a:p>
        </p:txBody>
      </p:sp>
    </p:spTree>
    <p:extLst>
      <p:ext uri="{BB962C8B-B14F-4D97-AF65-F5344CB8AC3E}">
        <p14:creationId xmlns:p14="http://schemas.microsoft.com/office/powerpoint/2010/main" val="56530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29</a:t>
            </a:fld>
            <a:endParaRPr lang="en-AU"/>
          </a:p>
        </p:txBody>
      </p:sp>
    </p:spTree>
    <p:extLst>
      <p:ext uri="{BB962C8B-B14F-4D97-AF65-F5344CB8AC3E}">
        <p14:creationId xmlns:p14="http://schemas.microsoft.com/office/powerpoint/2010/main" val="750278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31</a:t>
            </a:fld>
            <a:endParaRPr lang="en-AU"/>
          </a:p>
        </p:txBody>
      </p:sp>
    </p:spTree>
    <p:extLst>
      <p:ext uri="{BB962C8B-B14F-4D97-AF65-F5344CB8AC3E}">
        <p14:creationId xmlns:p14="http://schemas.microsoft.com/office/powerpoint/2010/main" val="715368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32</a:t>
            </a:fld>
            <a:endParaRPr lang="en-US"/>
          </a:p>
        </p:txBody>
      </p:sp>
    </p:spTree>
    <p:extLst>
      <p:ext uri="{BB962C8B-B14F-4D97-AF65-F5344CB8AC3E}">
        <p14:creationId xmlns:p14="http://schemas.microsoft.com/office/powerpoint/2010/main" val="319555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183324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59846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8</a:t>
            </a:fld>
            <a:endParaRPr lang="en-AU"/>
          </a:p>
        </p:txBody>
      </p:sp>
    </p:spTree>
    <p:extLst>
      <p:ext uri="{BB962C8B-B14F-4D97-AF65-F5344CB8AC3E}">
        <p14:creationId xmlns:p14="http://schemas.microsoft.com/office/powerpoint/2010/main" val="144725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10</a:t>
            </a:fld>
            <a:endParaRPr lang="en-AU"/>
          </a:p>
        </p:txBody>
      </p:sp>
    </p:spTree>
    <p:extLst>
      <p:ext uri="{BB962C8B-B14F-4D97-AF65-F5344CB8AC3E}">
        <p14:creationId xmlns:p14="http://schemas.microsoft.com/office/powerpoint/2010/main" val="50890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11</a:t>
            </a:fld>
            <a:endParaRPr lang="en-AU"/>
          </a:p>
        </p:txBody>
      </p:sp>
    </p:spTree>
    <p:extLst>
      <p:ext uri="{BB962C8B-B14F-4D97-AF65-F5344CB8AC3E}">
        <p14:creationId xmlns:p14="http://schemas.microsoft.com/office/powerpoint/2010/main" val="124533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5/4/23</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5/4/23</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5/4/23</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5/4/23</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earg.org.au/resources-for-community-work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earg.org.au/resources-for-community-work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dirty="0"/>
              <a:t>Repairing your Credit Report after Financial Abuse</a:t>
            </a:r>
            <a:endParaRPr lang="en-AU" b="0" dirty="0"/>
          </a:p>
          <a:p>
            <a:r>
              <a:rPr lang="en-US" sz="2400" b="0" dirty="0"/>
              <a:t>April 2023</a:t>
            </a:r>
            <a:endParaRPr lang="en-AU" sz="2400" b="0" dirty="0"/>
          </a:p>
          <a:p>
            <a:endParaRPr lang="en-AU" sz="2000" b="0" dirty="0"/>
          </a:p>
          <a:p>
            <a:r>
              <a:rPr lang="en-AU" sz="2400" b="0" dirty="0"/>
              <a:t>Amelia Klein</a:t>
            </a:r>
            <a:r>
              <a:rPr lang="en-AU" sz="2000" b="0" dirty="0"/>
              <a:t>				</a:t>
            </a:r>
          </a:p>
          <a:p>
            <a:r>
              <a:rPr lang="en-US" sz="2400" b="0" dirty="0"/>
              <a:t>Solicitor, Financial Abuse Service NSW, at RLC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dirty="0"/>
              <a:t>Credit reports</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buFont typeface="Arial" charset="0"/>
              <a:buChar char="•"/>
            </a:pPr>
            <a:r>
              <a:rPr lang="en-US" sz="2000" dirty="0"/>
              <a:t>A credit report is a document which </a:t>
            </a:r>
            <a:r>
              <a:rPr lang="en-US" sz="2000" dirty="0" err="1"/>
              <a:t>summarises</a:t>
            </a:r>
            <a:r>
              <a:rPr lang="en-US" sz="2000" dirty="0"/>
              <a:t> information about loans, credit cards and other credit products in your name.</a:t>
            </a:r>
          </a:p>
          <a:p>
            <a:pPr marL="457200" indent="-457200">
              <a:buFont typeface="Arial" charset="0"/>
              <a:buChar char="•"/>
            </a:pPr>
            <a:r>
              <a:rPr lang="en-US" sz="2000" dirty="0"/>
              <a:t>It lists any applications or enquiries for credit that you have made.</a:t>
            </a:r>
          </a:p>
          <a:p>
            <a:pPr marL="457200" indent="-457200">
              <a:buFont typeface="Arial" charset="0"/>
              <a:buChar char="•"/>
            </a:pPr>
            <a:r>
              <a:rPr lang="en-US" sz="2000" dirty="0"/>
              <a:t>It will also list:</a:t>
            </a:r>
          </a:p>
          <a:p>
            <a:pPr marL="1028700" lvl="1" indent="-571500">
              <a:buFont typeface="Courier New" charset="0"/>
              <a:buChar char="o"/>
            </a:pPr>
            <a:r>
              <a:rPr lang="en-US" dirty="0"/>
              <a:t>any defaults with credit providers </a:t>
            </a:r>
          </a:p>
          <a:p>
            <a:pPr marL="1028700" lvl="1" indent="-571500">
              <a:buFont typeface="Courier New" charset="0"/>
              <a:buChar char="o"/>
            </a:pPr>
            <a:r>
              <a:rPr lang="en-US" dirty="0"/>
              <a:t>court judgements against you</a:t>
            </a:r>
          </a:p>
          <a:p>
            <a:pPr marL="1028700" lvl="1" indent="-571500">
              <a:buFont typeface="Courier New" charset="0"/>
              <a:buChar char="o"/>
            </a:pPr>
            <a:r>
              <a:rPr lang="en-US" dirty="0"/>
              <a:t>if you have been made bankrupt or entered into a debt agreement.</a:t>
            </a:r>
          </a:p>
          <a:p>
            <a:pPr marL="457200" indent="-457200">
              <a:buFont typeface="Arial" charset="0"/>
              <a:buChar char="•"/>
            </a:pPr>
            <a:r>
              <a:rPr lang="en-US" sz="2000" dirty="0"/>
              <a:t>Credit reports in Australia are provided by Experian, </a:t>
            </a:r>
            <a:r>
              <a:rPr lang="en-US" sz="2000" dirty="0" err="1"/>
              <a:t>illion</a:t>
            </a:r>
            <a:r>
              <a:rPr lang="en-US" sz="2000" dirty="0"/>
              <a:t> and Equifax.</a:t>
            </a:r>
          </a:p>
        </p:txBody>
      </p:sp>
    </p:spTree>
    <p:extLst>
      <p:ext uri="{BB962C8B-B14F-4D97-AF65-F5344CB8AC3E}">
        <p14:creationId xmlns:p14="http://schemas.microsoft.com/office/powerpoint/2010/main" val="12113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dirty="0"/>
              <a:t>What impact does your credit report have?</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buFont typeface="Arial" charset="0"/>
              <a:buChar char="•"/>
            </a:pPr>
            <a:r>
              <a:rPr lang="en-US" sz="2000" dirty="0"/>
              <a:t>A credit report can be accessed in an application for a mortgage or any other consumer credit loan, a phone plan or utilities account.</a:t>
            </a:r>
            <a:br>
              <a:rPr lang="en-US" sz="2000" dirty="0"/>
            </a:br>
            <a:endParaRPr lang="en-US" sz="2000" dirty="0"/>
          </a:p>
          <a:p>
            <a:pPr marL="457200" indent="-457200">
              <a:buFont typeface="Arial" charset="0"/>
              <a:buChar char="•"/>
            </a:pPr>
            <a:r>
              <a:rPr lang="en-US" sz="2000" dirty="0"/>
              <a:t>Some non-consumer credit providers can ask for a copy of a credit report, but you have to consent to this. These include landlords and Buy Now, Pay Later providers.</a:t>
            </a:r>
            <a:br>
              <a:rPr lang="en-US" sz="2000" dirty="0"/>
            </a:br>
            <a:endParaRPr lang="en-US" sz="2000" dirty="0"/>
          </a:p>
          <a:p>
            <a:pPr marL="457200" indent="-457200">
              <a:buFont typeface="Arial" charset="0"/>
              <a:buChar char="•"/>
            </a:pPr>
            <a:r>
              <a:rPr lang="en-US" sz="2000" dirty="0"/>
              <a:t>A credit report that is impacted by defaults, missed repayment history and/or numerous enquiries can lead to someone being refused a loan, offered a higher interest rate, or being refused a mobile phone contract.</a:t>
            </a:r>
          </a:p>
        </p:txBody>
      </p:sp>
    </p:spTree>
    <p:extLst>
      <p:ext uri="{BB962C8B-B14F-4D97-AF65-F5344CB8AC3E}">
        <p14:creationId xmlns:p14="http://schemas.microsoft.com/office/powerpoint/2010/main" val="213682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dirty="0"/>
              <a:t>Where can I get my credit report?</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fontScale="92500" lnSpcReduction="10000"/>
          </a:bodyPr>
          <a:lstStyle/>
          <a:p>
            <a:pPr marL="457200" indent="-457200">
              <a:buFont typeface="Arial" charset="0"/>
              <a:buChar char="•"/>
            </a:pPr>
            <a:r>
              <a:rPr lang="en-US" sz="2000" dirty="0"/>
              <a:t>There are many paid providers who will provide you with a credit score, or a summary of your credit report.</a:t>
            </a:r>
          </a:p>
          <a:p>
            <a:pPr marL="457200" indent="-457200">
              <a:buFont typeface="Arial" charset="0"/>
              <a:buChar char="•"/>
            </a:pPr>
            <a:r>
              <a:rPr lang="en-US" sz="2000" dirty="0"/>
              <a:t>Do not pay for a credit report or credit score. You are entitled to a copy of your credit report for free, every three months.</a:t>
            </a:r>
          </a:p>
          <a:p>
            <a:pPr marL="457200" indent="-457200">
              <a:buFont typeface="Arial" charset="0"/>
              <a:buChar char="•"/>
            </a:pPr>
            <a:r>
              <a:rPr lang="en-US" sz="2000" dirty="0"/>
              <a:t>You can request a copy of your credit report from Experian, </a:t>
            </a:r>
            <a:r>
              <a:rPr lang="en-US" sz="2000" dirty="0" err="1"/>
              <a:t>illion</a:t>
            </a:r>
            <a:r>
              <a:rPr lang="en-US" sz="2000" dirty="0"/>
              <a:t> and Equifax, by calling or accessing their websites. You will need to provide 100 points of identity documents.</a:t>
            </a:r>
          </a:p>
          <a:p>
            <a:pPr marL="457200" indent="-457200">
              <a:buFont typeface="Arial" charset="0"/>
              <a:buChar char="•"/>
            </a:pPr>
            <a:r>
              <a:rPr lang="en-US" sz="2000" dirty="0"/>
              <a:t>If you are assisting a client to obtain a credit report, you will also need to provide a signed authority. An authority that is signed online is accepted, as long as it is accompanied by the relevant photo identification documents.</a:t>
            </a:r>
          </a:p>
        </p:txBody>
      </p:sp>
    </p:spTree>
    <p:extLst>
      <p:ext uri="{BB962C8B-B14F-4D97-AF65-F5344CB8AC3E}">
        <p14:creationId xmlns:p14="http://schemas.microsoft.com/office/powerpoint/2010/main" val="12821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AU" sz="4000" dirty="0"/>
              <a:t>Information in a credit report</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571500" indent="-571500">
              <a:buFont typeface="Arial" charset="0"/>
              <a:buChar char="•"/>
            </a:pPr>
            <a:r>
              <a:rPr lang="en-AU" sz="2000" dirty="0"/>
              <a:t>When you check your credit report from any provider, it should include some personal information to confirm the report is about you.</a:t>
            </a:r>
          </a:p>
          <a:p>
            <a:pPr marL="571500" indent="-571500">
              <a:buFont typeface="Arial" charset="0"/>
              <a:buChar char="•"/>
            </a:pPr>
            <a:r>
              <a:rPr lang="en-AU" sz="2000" dirty="0"/>
              <a:t>It will list current and closed credit accounts, enquiries, defaults, court judgments and information related to bankruptcy.</a:t>
            </a:r>
          </a:p>
          <a:p>
            <a:pPr marL="571500" indent="-571500">
              <a:buFont typeface="Arial" charset="0"/>
              <a:buChar char="•"/>
            </a:pPr>
            <a:r>
              <a:rPr lang="en-AU" sz="2000" dirty="0"/>
              <a:t>For certain types of current and closed credit accounts, it will show 2 years of repayment history information, and 1 year of financial hardship information.</a:t>
            </a:r>
          </a:p>
          <a:p>
            <a:pPr marL="571500" indent="-571500">
              <a:buFont typeface="Arial" charset="0"/>
              <a:buChar char="•"/>
            </a:pPr>
            <a:r>
              <a:rPr lang="en-AU" sz="2000" dirty="0"/>
              <a:t>Some information shows up in some credit reports and not others, so it’s important to check all three credit report providers.</a:t>
            </a:r>
          </a:p>
        </p:txBody>
      </p:sp>
    </p:spTree>
    <p:extLst>
      <p:ext uri="{BB962C8B-B14F-4D97-AF65-F5344CB8AC3E}">
        <p14:creationId xmlns:p14="http://schemas.microsoft.com/office/powerpoint/2010/main" val="48368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Questions to ask victim-survivors </a:t>
            </a:r>
            <a:br>
              <a:rPr lang="en-AU" sz="4000" dirty="0"/>
            </a:br>
            <a:r>
              <a:rPr lang="en-AU" sz="4000" dirty="0"/>
              <a:t>of financial abuse</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r>
              <a:rPr lang="en-AU" sz="2000" dirty="0"/>
              <a:t>Are you aware of all of these accounts that are listed?</a:t>
            </a:r>
          </a:p>
          <a:p>
            <a:r>
              <a:rPr lang="en-AU" sz="2000" dirty="0"/>
              <a:t>Did you open these accounts willingly and without being pressured?</a:t>
            </a:r>
          </a:p>
          <a:p>
            <a:r>
              <a:rPr lang="en-AU" sz="2000" dirty="0"/>
              <a:t>Is the repayment history information accurate?</a:t>
            </a:r>
          </a:p>
          <a:p>
            <a:r>
              <a:rPr lang="en-AU" sz="2000" dirty="0"/>
              <a:t>Have you ever asked for financial hardship assistance for any of these accounts?</a:t>
            </a:r>
          </a:p>
          <a:p>
            <a:r>
              <a:rPr lang="en-AU" sz="2000" dirty="0"/>
              <a:t>Are you aware of all of the enquiries that are listed?</a:t>
            </a:r>
          </a:p>
          <a:p>
            <a:r>
              <a:rPr lang="en-AU" sz="2000" dirty="0"/>
              <a:t>Did you make all of the enquiries yourself, without any pressure?</a:t>
            </a:r>
          </a:p>
          <a:p>
            <a:r>
              <a:rPr lang="en-AU" sz="2000" dirty="0"/>
              <a:t>If there are any defaults, what led to this default occurring?</a:t>
            </a:r>
          </a:p>
          <a:p>
            <a:r>
              <a:rPr lang="en-AU" sz="2000" dirty="0"/>
              <a:t>Are you aware of any court judgments or other information listed?</a:t>
            </a:r>
          </a:p>
        </p:txBody>
      </p:sp>
    </p:spTree>
    <p:extLst>
      <p:ext uri="{BB962C8B-B14F-4D97-AF65-F5344CB8AC3E}">
        <p14:creationId xmlns:p14="http://schemas.microsoft.com/office/powerpoint/2010/main" val="16973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AU" sz="5400" dirty="0"/>
              <a:t>Correcting and repairing common credit report issues after financial abuse</a:t>
            </a:r>
          </a:p>
        </p:txBody>
      </p:sp>
    </p:spTree>
    <p:extLst>
      <p:ext uri="{BB962C8B-B14F-4D97-AF65-F5344CB8AC3E}">
        <p14:creationId xmlns:p14="http://schemas.microsoft.com/office/powerpoint/2010/main" val="103421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5915631" cy="1117907"/>
          </a:xfrm>
        </p:spPr>
        <p:txBody>
          <a:bodyPr anchor="t">
            <a:noAutofit/>
          </a:bodyPr>
          <a:lstStyle/>
          <a:p>
            <a:r>
              <a:rPr lang="en-AU" sz="4000" dirty="0"/>
              <a:t>Enquiries</a:t>
            </a:r>
            <a:endParaRPr lang="en-US" sz="4000" dirty="0"/>
          </a:p>
        </p:txBody>
      </p:sp>
      <p:sp>
        <p:nvSpPr>
          <p:cNvPr id="3" name="Text Placeholder 2"/>
          <p:cNvSpPr>
            <a:spLocks noGrp="1"/>
          </p:cNvSpPr>
          <p:nvPr>
            <p:ph type="body" sz="quarter" idx="13"/>
          </p:nvPr>
        </p:nvSpPr>
        <p:spPr>
          <a:xfrm>
            <a:off x="1041401" y="1748940"/>
            <a:ext cx="5190588" cy="4397860"/>
          </a:xfrm>
        </p:spPr>
        <p:txBody>
          <a:bodyPr anchor="ctr">
            <a:normAutofit fontScale="85000" lnSpcReduction="20000"/>
          </a:bodyPr>
          <a:lstStyle/>
          <a:p>
            <a:pPr marL="0" indent="0">
              <a:buNone/>
            </a:pPr>
            <a:r>
              <a:rPr lang="en-AU" sz="2000" dirty="0"/>
              <a:t>Each enquiry stays on the report for five years.</a:t>
            </a:r>
            <a:br>
              <a:rPr lang="en-AU" sz="2000" dirty="0"/>
            </a:br>
            <a:endParaRPr lang="en-AU" sz="2000" dirty="0"/>
          </a:p>
          <a:p>
            <a:pPr marL="0" indent="0">
              <a:buNone/>
            </a:pPr>
            <a:r>
              <a:rPr lang="en-AU" sz="2000" dirty="0"/>
              <a:t>Multiple enquiries can lead to credit providers seeing you as increased risk.</a:t>
            </a:r>
            <a:br>
              <a:rPr lang="en-AU" sz="2000" dirty="0"/>
            </a:br>
            <a:endParaRPr lang="en-AU" sz="2000" dirty="0"/>
          </a:p>
          <a:p>
            <a:pPr marL="0" indent="0">
              <a:buNone/>
            </a:pPr>
            <a:r>
              <a:rPr lang="en-AU" sz="2000" dirty="0"/>
              <a:t>Doesn’t show why you didn’t proceed, or if you did and closed the account since.</a:t>
            </a:r>
            <a:br>
              <a:rPr lang="en-AU" sz="2000" dirty="0"/>
            </a:br>
            <a:endParaRPr lang="en-AU" sz="2000" dirty="0"/>
          </a:p>
          <a:p>
            <a:pPr marL="0" indent="0">
              <a:buNone/>
            </a:pPr>
            <a:r>
              <a:rPr lang="en-AU" sz="2000" dirty="0"/>
              <a:t>Things to consider:</a:t>
            </a:r>
          </a:p>
          <a:p>
            <a:pPr lvl="1"/>
            <a:r>
              <a:rPr lang="en-AU" dirty="0"/>
              <a:t>Was the enquiry made by you? </a:t>
            </a:r>
          </a:p>
          <a:p>
            <a:pPr lvl="1"/>
            <a:r>
              <a:rPr lang="en-AU" dirty="0"/>
              <a:t>Was there any error in the enquiry process?</a:t>
            </a:r>
          </a:p>
          <a:p>
            <a:pPr lvl="1"/>
            <a:r>
              <a:rPr lang="en-AU" dirty="0"/>
              <a:t>Is the enquiry inaccurate?</a:t>
            </a:r>
          </a:p>
        </p:txBody>
      </p:sp>
      <p:pic>
        <p:nvPicPr>
          <p:cNvPr id="5" name="Picture 4" descr="Table&#10;&#10;Description automatically generated">
            <a:extLst>
              <a:ext uri="{FF2B5EF4-FFF2-40B4-BE49-F238E27FC236}">
                <a16:creationId xmlns:a16="http://schemas.microsoft.com/office/drawing/2014/main" id="{8FF4458F-75CA-D8E9-769A-4AA87C0D49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61420" y="1068779"/>
            <a:ext cx="5663345" cy="5458630"/>
          </a:xfrm>
          <a:prstGeom prst="rect">
            <a:avLst/>
          </a:prstGeom>
        </p:spPr>
      </p:pic>
    </p:spTree>
    <p:extLst>
      <p:ext uri="{BB962C8B-B14F-4D97-AF65-F5344CB8AC3E}">
        <p14:creationId xmlns:p14="http://schemas.microsoft.com/office/powerpoint/2010/main" val="44247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Enquiries - options</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a:buFont typeface="Arial" charset="0"/>
              <a:buChar char="•"/>
            </a:pPr>
            <a:r>
              <a:rPr lang="en-AU" sz="2000" dirty="0"/>
              <a:t>Write to each credit report provider to dispute the credit enquiry and ask that it be corrected.</a:t>
            </a:r>
            <a:br>
              <a:rPr lang="en-AU" sz="2000" dirty="0"/>
            </a:br>
            <a:endParaRPr lang="en-AU" sz="2000" dirty="0"/>
          </a:p>
          <a:p>
            <a:pPr>
              <a:buFont typeface="Arial" charset="0"/>
              <a:buChar char="•"/>
            </a:pPr>
            <a:r>
              <a:rPr lang="en-AU" sz="2000" dirty="0"/>
              <a:t>Consider alternatives such as No Interest Loans, EPA vouchers and community organisations who may be able to provide assistance without a credit enquiry for future assistance.</a:t>
            </a:r>
          </a:p>
        </p:txBody>
      </p:sp>
    </p:spTree>
    <p:extLst>
      <p:ext uri="{BB962C8B-B14F-4D97-AF65-F5344CB8AC3E}">
        <p14:creationId xmlns:p14="http://schemas.microsoft.com/office/powerpoint/2010/main" val="26211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Fraudulent and coerced credit products</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a:buFont typeface="Arial" charset="0"/>
              <a:buChar char="•"/>
            </a:pPr>
            <a:r>
              <a:rPr lang="en-AU" sz="2000" dirty="0"/>
              <a:t>Victim survivors often find details of loans or credit cards they were not aware of when they get their credit reports.</a:t>
            </a:r>
          </a:p>
          <a:p>
            <a:pPr>
              <a:buFont typeface="Arial" charset="0"/>
              <a:buChar char="•"/>
            </a:pPr>
            <a:r>
              <a:rPr lang="en-AU" sz="2000" dirty="0"/>
              <a:t>Other times they identify they knew about the loan, but it was not for their benefit.</a:t>
            </a:r>
          </a:p>
          <a:p>
            <a:pPr>
              <a:buFont typeface="Arial" charset="0"/>
              <a:buChar char="•"/>
            </a:pPr>
            <a:r>
              <a:rPr lang="en-AU" sz="2000" dirty="0"/>
              <a:t>You are entitled to obtain copies of documents under the National Credit Law for credit products in your name. </a:t>
            </a:r>
          </a:p>
          <a:p>
            <a:pPr>
              <a:buFont typeface="Arial" charset="0"/>
              <a:buChar char="•"/>
            </a:pPr>
            <a:r>
              <a:rPr lang="en-AU" sz="2000" dirty="0"/>
              <a:t>After documents have been obtained, can write to the lender and ask for an outcome depending on the circumstances.</a:t>
            </a:r>
          </a:p>
        </p:txBody>
      </p:sp>
    </p:spTree>
    <p:extLst>
      <p:ext uri="{BB962C8B-B14F-4D97-AF65-F5344CB8AC3E}">
        <p14:creationId xmlns:p14="http://schemas.microsoft.com/office/powerpoint/2010/main" val="161586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F16677-3F92-469D-3918-AB83BDEA61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727713" y="-2165003"/>
            <a:ext cx="6858002" cy="11188007"/>
          </a:xfrm>
          <a:prstGeom prst="rect">
            <a:avLst/>
          </a:prstGeom>
        </p:spPr>
      </p:pic>
    </p:spTree>
    <p:extLst>
      <p:ext uri="{BB962C8B-B14F-4D97-AF65-F5344CB8AC3E}">
        <p14:creationId xmlns:p14="http://schemas.microsoft.com/office/powerpoint/2010/main" val="171408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Financial hardship information</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a:buFont typeface="Arial" charset="0"/>
              <a:buChar char="•"/>
            </a:pPr>
            <a:r>
              <a:rPr lang="en-AU" sz="2000" dirty="0"/>
              <a:t>Reported for 12 months, then replaced by positive repayment history information for the following 12 months.</a:t>
            </a:r>
            <a:br>
              <a:rPr lang="en-AU" sz="2000" dirty="0"/>
            </a:br>
            <a:endParaRPr lang="en-AU" sz="2000" dirty="0"/>
          </a:p>
          <a:p>
            <a:pPr>
              <a:buFont typeface="Arial" charset="0"/>
              <a:buChar char="•"/>
            </a:pPr>
            <a:r>
              <a:rPr lang="en-AU" sz="2000" dirty="0"/>
              <a:t>If safety risk (</a:t>
            </a:r>
            <a:r>
              <a:rPr lang="en-AU" sz="2000" dirty="0" err="1"/>
              <a:t>eg.</a:t>
            </a:r>
            <a:r>
              <a:rPr lang="en-AU" sz="2000" dirty="0"/>
              <a:t> joint account with perpetrator), can ask that FHI is not reported.</a:t>
            </a:r>
            <a:br>
              <a:rPr lang="en-AU" sz="2000" dirty="0"/>
            </a:br>
            <a:endParaRPr lang="en-AU" sz="2000" dirty="0"/>
          </a:p>
          <a:p>
            <a:pPr>
              <a:buFont typeface="Arial" charset="0"/>
              <a:buChar char="•"/>
            </a:pPr>
            <a:r>
              <a:rPr lang="en-AU" sz="2000" dirty="0"/>
              <a:t>Still unclear how lenders are treating financial hardship information in relation to risk – but better than missing a payment.</a:t>
            </a:r>
          </a:p>
        </p:txBody>
      </p:sp>
    </p:spTree>
    <p:extLst>
      <p:ext uri="{BB962C8B-B14F-4D97-AF65-F5344CB8AC3E}">
        <p14:creationId xmlns:p14="http://schemas.microsoft.com/office/powerpoint/2010/main" val="106321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Repayment history information</a:t>
            </a:r>
            <a:endParaRPr lang="en-US" sz="4000" dirty="0"/>
          </a:p>
        </p:txBody>
      </p:sp>
      <p:sp>
        <p:nvSpPr>
          <p:cNvPr id="3" name="Text Placeholder 2"/>
          <p:cNvSpPr>
            <a:spLocks noGrp="1"/>
          </p:cNvSpPr>
          <p:nvPr>
            <p:ph type="body" sz="quarter" idx="13"/>
          </p:nvPr>
        </p:nvSpPr>
        <p:spPr>
          <a:xfrm>
            <a:off x="1041400" y="1748940"/>
            <a:ext cx="4236123" cy="4397860"/>
          </a:xfrm>
        </p:spPr>
        <p:txBody>
          <a:bodyPr anchor="ctr">
            <a:normAutofit fontScale="85000" lnSpcReduction="10000"/>
          </a:bodyPr>
          <a:lstStyle/>
          <a:p>
            <a:pPr>
              <a:buFont typeface="Arial" charset="0"/>
              <a:buChar char="•"/>
            </a:pPr>
            <a:r>
              <a:rPr lang="en-AU" sz="2000" dirty="0"/>
              <a:t>Repayment history information is displayed in the months in arrears that the payment is.</a:t>
            </a:r>
            <a:br>
              <a:rPr lang="en-AU" sz="2000" dirty="0"/>
            </a:br>
            <a:endParaRPr lang="en-AU" sz="2000" dirty="0"/>
          </a:p>
          <a:p>
            <a:pPr>
              <a:buFont typeface="Arial" charset="0"/>
              <a:buChar char="•"/>
            </a:pPr>
            <a:r>
              <a:rPr lang="en-AU" sz="2000" dirty="0"/>
              <a:t>While you are negotiating, you can request that negative repayment history information not be reported, or that there is a stay put in place.</a:t>
            </a:r>
            <a:br>
              <a:rPr lang="en-AU" sz="2000" dirty="0"/>
            </a:br>
            <a:endParaRPr lang="en-AU" sz="2000" dirty="0"/>
          </a:p>
          <a:p>
            <a:pPr>
              <a:buFont typeface="Arial" charset="0"/>
              <a:buChar char="•"/>
            </a:pPr>
            <a:r>
              <a:rPr lang="en-AU" sz="2000" dirty="0"/>
              <a:t>Can only be reported if the lender had a right to the repayment.</a:t>
            </a:r>
          </a:p>
        </p:txBody>
      </p:sp>
      <p:pic>
        <p:nvPicPr>
          <p:cNvPr id="5" name="Picture 4">
            <a:extLst>
              <a:ext uri="{FF2B5EF4-FFF2-40B4-BE49-F238E27FC236}">
                <a16:creationId xmlns:a16="http://schemas.microsoft.com/office/drawing/2014/main" id="{4F8900DB-A6D1-7F8F-2BEE-485D6455D0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6283418" y="634259"/>
            <a:ext cx="4846211" cy="6858000"/>
          </a:xfrm>
          <a:prstGeom prst="rect">
            <a:avLst/>
          </a:prstGeom>
        </p:spPr>
      </p:pic>
    </p:spTree>
    <p:extLst>
      <p:ext uri="{BB962C8B-B14F-4D97-AF65-F5344CB8AC3E}">
        <p14:creationId xmlns:p14="http://schemas.microsoft.com/office/powerpoint/2010/main" val="30088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Credit defaults</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a:buFont typeface="Arial" charset="0"/>
              <a:buChar char="•"/>
            </a:pPr>
            <a:r>
              <a:rPr lang="en-AU" sz="2000" dirty="0"/>
              <a:t>Very specific circumstances for defaults to be listed.</a:t>
            </a:r>
            <a:br>
              <a:rPr lang="en-AU" sz="2000" dirty="0"/>
            </a:br>
            <a:endParaRPr lang="en-AU" sz="2000" dirty="0"/>
          </a:p>
          <a:p>
            <a:pPr>
              <a:buFont typeface="Arial" charset="0"/>
              <a:buChar char="•"/>
            </a:pPr>
            <a:r>
              <a:rPr lang="en-AU" sz="2000" dirty="0"/>
              <a:t>Sometimes lenders send default notices but then do not actually report them on credit reports.</a:t>
            </a:r>
            <a:br>
              <a:rPr lang="en-AU" sz="2000" dirty="0"/>
            </a:br>
            <a:endParaRPr lang="en-AU" sz="2000" dirty="0"/>
          </a:p>
          <a:p>
            <a:pPr>
              <a:buFont typeface="Arial" charset="0"/>
              <a:buChar char="•"/>
            </a:pPr>
            <a:r>
              <a:rPr lang="en-AU" sz="2000" dirty="0"/>
              <a:t>Has a significant impact on credit score and remains on credit report for five years.</a:t>
            </a:r>
            <a:br>
              <a:rPr lang="en-AU" sz="2000" dirty="0"/>
            </a:br>
            <a:endParaRPr lang="en-AU" sz="2000" dirty="0"/>
          </a:p>
          <a:p>
            <a:pPr>
              <a:buFont typeface="Arial" charset="0"/>
              <a:buChar char="•"/>
            </a:pPr>
            <a:r>
              <a:rPr lang="en-AU" sz="2000" dirty="0"/>
              <a:t>Inability to make payment because of domestic and family violence has been explicitly recognised by OAIC as reason to remove.</a:t>
            </a:r>
          </a:p>
        </p:txBody>
      </p:sp>
    </p:spTree>
    <p:extLst>
      <p:ext uri="{BB962C8B-B14F-4D97-AF65-F5344CB8AC3E}">
        <p14:creationId xmlns:p14="http://schemas.microsoft.com/office/powerpoint/2010/main" val="36138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Autofit/>
          </a:bodyPr>
          <a:lstStyle/>
          <a:p>
            <a:r>
              <a:rPr lang="en-AU" sz="4000" dirty="0"/>
              <a:t>Court Judgments, Bankruptcy and Debt Agreements</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a:buFont typeface="Arial" charset="0"/>
              <a:buChar char="•"/>
            </a:pPr>
            <a:r>
              <a:rPr lang="en-AU" sz="2000" b="1" dirty="0"/>
              <a:t>Very difficult </a:t>
            </a:r>
            <a:r>
              <a:rPr lang="en-AU" sz="2000" dirty="0"/>
              <a:t>to remove from a credit report.</a:t>
            </a:r>
            <a:br>
              <a:rPr lang="en-AU" sz="2000" dirty="0"/>
            </a:br>
            <a:endParaRPr lang="en-AU" sz="2000" dirty="0"/>
          </a:p>
          <a:p>
            <a:pPr>
              <a:buFont typeface="Arial" charset="0"/>
              <a:buChar char="•"/>
            </a:pPr>
            <a:r>
              <a:rPr lang="en-AU" sz="2000" dirty="0"/>
              <a:t>Court judgments can sometimes be set aside, but need to get legal advice about the process.</a:t>
            </a:r>
            <a:br>
              <a:rPr lang="en-AU" sz="2000" dirty="0"/>
            </a:br>
            <a:endParaRPr lang="en-AU" sz="2000" dirty="0"/>
          </a:p>
          <a:p>
            <a:pPr>
              <a:buFont typeface="Arial" charset="0"/>
              <a:buChar char="•"/>
            </a:pPr>
            <a:r>
              <a:rPr lang="en-AU" sz="2000" dirty="0"/>
              <a:t>Debt agreements and bankruptcy cannot even be removed even if annulled or made void; it will simply be listed as annulled or void rather than removed entirely.</a:t>
            </a:r>
          </a:p>
        </p:txBody>
      </p:sp>
    </p:spTree>
    <p:extLst>
      <p:ext uri="{BB962C8B-B14F-4D97-AF65-F5344CB8AC3E}">
        <p14:creationId xmlns:p14="http://schemas.microsoft.com/office/powerpoint/2010/main" val="73348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Lily’s story</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a:bodyPr>
          <a:lstStyle/>
          <a:p>
            <a:pPr marL="0" indent="0" fontAlgn="base">
              <a:buNone/>
            </a:pPr>
            <a:r>
              <a:rPr lang="en-US" sz="1800" dirty="0"/>
              <a:t>Lily’s marriage ended in 2017. </a:t>
            </a:r>
          </a:p>
          <a:p>
            <a:pPr marL="0" indent="0" fontAlgn="base">
              <a:buNone/>
            </a:pPr>
            <a:endParaRPr lang="en-US" sz="1800" dirty="0"/>
          </a:p>
          <a:p>
            <a:pPr marL="0" indent="0" fontAlgn="base">
              <a:buNone/>
            </a:pPr>
            <a:r>
              <a:rPr lang="en-US" sz="1800" dirty="0"/>
              <a:t>In 2018, she reached property settlement orders with her ex-partner which involved the sale of the matrimonial home, and she received a portion of the proceeds of approximately $150,000.  </a:t>
            </a:r>
          </a:p>
        </p:txBody>
      </p:sp>
    </p:spTree>
    <p:extLst>
      <p:ext uri="{BB962C8B-B14F-4D97-AF65-F5344CB8AC3E}">
        <p14:creationId xmlns:p14="http://schemas.microsoft.com/office/powerpoint/2010/main" val="346472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Lily’s story #2</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Autofit/>
          </a:bodyPr>
          <a:lstStyle/>
          <a:p>
            <a:pPr marL="0" indent="0" fontAlgn="base">
              <a:buNone/>
            </a:pPr>
            <a:r>
              <a:rPr lang="en-US" sz="1800" dirty="0"/>
              <a:t>In 2019 she started a new relationship, with Theodore. She had not decided what she wanted to do with the funds, and was renting an affordable property while she decided the best steps to take financially. Theodore perpetrated financial and physical abuse against Lily over the next 18 months, stealing over $120,000 from her bank accounts. </a:t>
            </a:r>
          </a:p>
          <a:p>
            <a:pPr marL="0" indent="0" fontAlgn="base">
              <a:buNone/>
            </a:pPr>
            <a:r>
              <a:rPr lang="en-US" sz="1800" dirty="0"/>
              <a:t>Theodore would take her debit card while she was sleeping, as well as her drivers </a:t>
            </a:r>
            <a:r>
              <a:rPr lang="en-US" sz="1800" dirty="0" err="1"/>
              <a:t>licence</a:t>
            </a:r>
            <a:r>
              <a:rPr lang="en-US" sz="1800" dirty="0"/>
              <a:t> and other documents which allowed him to sign her up for telephone plans and high interest loans without her knowledge or consent. When he accessed her bank account app to take money directly, she would move the money into new accounts and to new banks, but he would obtain that information through threats of and actual violence. She tried to notify the banks of the domestic violence that she was experiencing, but Theodore threatened her and forced her to contact the bank to lift any bans that were in place.  </a:t>
            </a:r>
          </a:p>
        </p:txBody>
      </p:sp>
    </p:spTree>
    <p:extLst>
      <p:ext uri="{BB962C8B-B14F-4D97-AF65-F5344CB8AC3E}">
        <p14:creationId xmlns:p14="http://schemas.microsoft.com/office/powerpoint/2010/main" val="196187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Lily’s story #3</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Autofit/>
          </a:bodyPr>
          <a:lstStyle/>
          <a:p>
            <a:pPr marL="0" indent="0">
              <a:buNone/>
            </a:pPr>
            <a:r>
              <a:rPr lang="en-US" sz="1800" dirty="0"/>
              <a:t>After she reported the violence to Police, Lily moved back in with her mother and sought legal advice. </a:t>
            </a:r>
          </a:p>
          <a:p>
            <a:pPr marL="0" indent="0">
              <a:buNone/>
            </a:pPr>
            <a:r>
              <a:rPr lang="en-US" sz="1800" dirty="0"/>
              <a:t>Redfern Legal Centre assisted Lily to work with lenders and telecommunications </a:t>
            </a:r>
            <a:r>
              <a:rPr lang="en-US" sz="1800" dirty="0" err="1"/>
              <a:t>organisations</a:t>
            </a:r>
            <a:r>
              <a:rPr lang="en-US" sz="1800" dirty="0"/>
              <a:t> to seek debt waivers and repair Lily’s credit report. </a:t>
            </a:r>
          </a:p>
          <a:p>
            <a:pPr marL="0" indent="0">
              <a:buNone/>
            </a:pPr>
            <a:r>
              <a:rPr lang="en-US" sz="1800" dirty="0"/>
              <a:t>Lily went back through her emails and records and identified 15 separate enquiries which had been made by her ex-partner which she had not been aware of or consented to. </a:t>
            </a:r>
          </a:p>
        </p:txBody>
      </p:sp>
    </p:spTree>
    <p:extLst>
      <p:ext uri="{BB962C8B-B14F-4D97-AF65-F5344CB8AC3E}">
        <p14:creationId xmlns:p14="http://schemas.microsoft.com/office/powerpoint/2010/main" val="69133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Lily’s story #4</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Autofit/>
          </a:bodyPr>
          <a:lstStyle/>
          <a:p>
            <a:pPr marL="0" indent="0">
              <a:buNone/>
            </a:pPr>
            <a:r>
              <a:rPr lang="en-US" sz="1800" dirty="0"/>
              <a:t>RLC wrote to all three credit report providers, and then subsequently two lenders, as they requested direct contact after we contacted the credit report providers. </a:t>
            </a:r>
          </a:p>
          <a:p>
            <a:pPr marL="0" indent="0">
              <a:buNone/>
            </a:pPr>
            <a:r>
              <a:rPr lang="en-US" sz="1800" dirty="0"/>
              <a:t>We also had a default from a telecommunications provider removed by consent with the provider, on the basis of domestic and family violence. </a:t>
            </a:r>
          </a:p>
          <a:p>
            <a:pPr marL="0" indent="0">
              <a:buNone/>
            </a:pPr>
            <a:r>
              <a:rPr lang="en-US" sz="1800" dirty="0"/>
              <a:t>Simultaneously, we worked on debt waivers and refunds, and by working on a holistic level, Lily is now in a much better place financially than she was when she left the relationship. </a:t>
            </a:r>
          </a:p>
          <a:p>
            <a:pPr marL="0" indent="0">
              <a:buNone/>
            </a:pPr>
            <a:r>
              <a:rPr lang="en-US" sz="1800" dirty="0"/>
              <a:t>However, a default judgment that she has not been able to pay remains on her credit report, as negotiation with that provider has not been successful.</a:t>
            </a:r>
          </a:p>
        </p:txBody>
      </p:sp>
    </p:spTree>
    <p:extLst>
      <p:ext uri="{BB962C8B-B14F-4D97-AF65-F5344CB8AC3E}">
        <p14:creationId xmlns:p14="http://schemas.microsoft.com/office/powerpoint/2010/main" val="81247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900737" cy="2755900"/>
          </a:xfrm>
        </p:spPr>
        <p:txBody>
          <a:bodyPr/>
          <a:lstStyle/>
          <a:p>
            <a:r>
              <a:rPr lang="en-US" sz="5400" dirty="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AU" sz="2400" dirty="0">
                <a:solidFill>
                  <a:schemeClr val="bg1"/>
                </a:solidFill>
              </a:rPr>
              <a:t>Amelia Klein</a:t>
            </a:r>
            <a:r>
              <a:rPr lang="en-AU" dirty="0"/>
              <a:t>				</a:t>
            </a:r>
          </a:p>
          <a:p>
            <a:r>
              <a:rPr lang="en-US" sz="2400" dirty="0">
                <a:solidFill>
                  <a:schemeClr val="bg1"/>
                </a:solidFill>
              </a:rPr>
              <a:t>Solicitor, Financial Abuse Service NSW</a:t>
            </a:r>
          </a:p>
          <a:p>
            <a:r>
              <a:rPr lang="en-US" sz="2400" dirty="0">
                <a:solidFill>
                  <a:schemeClr val="bg1"/>
                </a:solidFill>
              </a:rPr>
              <a:t>Redfern Legal Centre</a:t>
            </a:r>
          </a:p>
          <a:p>
            <a:endParaRPr lang="en-US" dirty="0">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3200" dirty="0"/>
              <a:t>RESOURCES: </a:t>
            </a:r>
            <a:r>
              <a:rPr lang="en-US" sz="3200" dirty="0">
                <a:hlinkClick r:id="rId3"/>
              </a:rPr>
              <a:t>www.rlc.org.au/training/resources/financial-abuse</a:t>
            </a:r>
            <a:endParaRPr lang="en-US" sz="3200" dirty="0"/>
          </a:p>
          <a:p>
            <a:r>
              <a:rPr lang="en-US" sz="3200" dirty="0">
                <a:hlinkClick r:id="rId4"/>
              </a:rPr>
              <a:t>https://earg.org.au/resources-for-community-workers/</a:t>
            </a:r>
            <a:r>
              <a:rPr lang="en-US" sz="3200" dirty="0"/>
              <a:t> </a:t>
            </a:r>
          </a:p>
        </p:txBody>
      </p:sp>
    </p:spTree>
    <p:extLst>
      <p:ext uri="{BB962C8B-B14F-4D97-AF65-F5344CB8AC3E}">
        <p14:creationId xmlns:p14="http://schemas.microsoft.com/office/powerpoint/2010/main" val="2066636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3" y="2093338"/>
            <a:ext cx="6073252" cy="3891826"/>
          </a:xfrm>
        </p:spPr>
        <p:txBody>
          <a:bodyPr anchor="ctr">
            <a:noAutofit/>
          </a:bodyPr>
          <a:lstStyle/>
          <a:p>
            <a:pPr marL="571500" indent="-571500">
              <a:buFont typeface="Arial" panose="020B0604020202020204" pitchFamily="34" charset="0"/>
              <a:buChar char="•"/>
            </a:pPr>
            <a:r>
              <a:rPr lang="en-US" sz="2000" b="0">
                <a:latin typeface="Helvetica"/>
                <a:cs typeface="Helvetica"/>
              </a:rPr>
              <a:t>Credit, Debt &amp; Consumer Law</a:t>
            </a:r>
          </a:p>
          <a:p>
            <a:pPr marL="571500" indent="-571500">
              <a:buFont typeface="Arial" panose="020B0604020202020204" pitchFamily="34" charset="0"/>
              <a:buChar char="•"/>
            </a:pPr>
            <a:r>
              <a:rPr lang="en-US" sz="2000" b="0">
                <a:latin typeface="Helvetica"/>
                <a:cs typeface="Helvetica"/>
              </a:rPr>
              <a:t>Inner Sydney Tenants’ Advice &amp; Advocacy Service</a:t>
            </a:r>
          </a:p>
          <a:p>
            <a:pPr marL="571500" indent="-571500">
              <a:buFont typeface="Arial" panose="020B0604020202020204" pitchFamily="34" charset="0"/>
              <a:buChar char="•"/>
            </a:pPr>
            <a:r>
              <a:rPr lang="en-US" sz="2000" b="0">
                <a:latin typeface="Helvetica"/>
                <a:cs typeface="Helvetica"/>
              </a:rPr>
              <a:t>Employment Law</a:t>
            </a:r>
          </a:p>
          <a:p>
            <a:pPr marL="571500" indent="-571500">
              <a:buFont typeface="Arial" panose="020B0604020202020204" pitchFamily="34" charset="0"/>
              <a:buChar char="•"/>
            </a:pPr>
            <a:r>
              <a:rPr lang="en-US" sz="2000" b="0">
                <a:latin typeface="Helvetica"/>
                <a:cs typeface="Helvetica"/>
              </a:rPr>
              <a:t>Police &amp; Government Complaints</a:t>
            </a:r>
          </a:p>
          <a:p>
            <a:pPr marL="571500" indent="-571500">
              <a:buFont typeface="Arial" panose="020B0604020202020204" pitchFamily="34" charset="0"/>
              <a:buChar char="•"/>
            </a:pPr>
            <a:r>
              <a:rPr lang="en-US" sz="2000" b="0">
                <a:latin typeface="Helvetica"/>
                <a:cs typeface="Helvetica"/>
              </a:rPr>
              <a:t>International Student Legal Service NSW</a:t>
            </a:r>
          </a:p>
          <a:p>
            <a:pPr marL="571500" indent="-571500">
              <a:buFont typeface="Arial" panose="020B0604020202020204" pitchFamily="34" charset="0"/>
              <a:buChar char="•"/>
            </a:pPr>
            <a:r>
              <a:rPr lang="en-US" sz="2000" b="0">
                <a:latin typeface="Helvetica"/>
                <a:cs typeface="Helvetica"/>
              </a:rPr>
              <a:t>Health Justice Partnership</a:t>
            </a:r>
          </a:p>
          <a:p>
            <a:pPr marL="571500" indent="-571500">
              <a:buFont typeface="Arial" panose="020B0604020202020204" pitchFamily="34" charset="0"/>
              <a:buChar char="•"/>
            </a:pPr>
            <a:r>
              <a:rPr lang="en-US" sz="2000" b="0">
                <a:latin typeface="Helvetica"/>
                <a:cs typeface="Helvetica"/>
              </a:rPr>
              <a:t>Financial Abuse Service NSW</a:t>
            </a:r>
            <a:endParaRPr lang="en-US" sz="20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141894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a:bodyPr>
          <a:lstStyle/>
          <a:p>
            <a:endParaRPr lang="en-AU" dirty="0"/>
          </a:p>
          <a:p>
            <a:r>
              <a:rPr lang="en-AU" sz="2000" dirty="0"/>
              <a:t>What is financial abuse</a:t>
            </a:r>
            <a:br>
              <a:rPr lang="en-AU" sz="2000" dirty="0"/>
            </a:br>
            <a:endParaRPr lang="en-AU" sz="2000" dirty="0"/>
          </a:p>
          <a:p>
            <a:r>
              <a:rPr lang="en-AU" sz="2000" dirty="0"/>
              <a:t>What are credit reports</a:t>
            </a:r>
            <a:br>
              <a:rPr lang="en-AU" sz="2000" dirty="0"/>
            </a:br>
            <a:endParaRPr lang="en-AU" sz="2000" dirty="0"/>
          </a:p>
          <a:p>
            <a:r>
              <a:rPr lang="en-AU" sz="2000" dirty="0"/>
              <a:t>Correcting and repairing common credit report issues after financial abuse</a:t>
            </a:r>
            <a:br>
              <a:rPr lang="en-AU" sz="2000" dirty="0"/>
            </a:br>
            <a:endParaRPr lang="en-AU" sz="2000" dirty="0"/>
          </a:p>
          <a:p>
            <a:r>
              <a:rPr lang="en-US" sz="2000" dirty="0"/>
              <a:t>Questions</a:t>
            </a:r>
          </a:p>
          <a:p>
            <a:pPr marL="0" indent="0">
              <a:buNone/>
            </a:pPr>
            <a:endParaRPr lang="en-US" dirty="0">
              <a:latin typeface="Helvetica"/>
              <a:cs typeface="Helvetica"/>
            </a:endParaRPr>
          </a:p>
        </p:txBody>
      </p:sp>
      <p:sp>
        <p:nvSpPr>
          <p:cNvPr id="4"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Autofit/>
          </a:bodyPr>
          <a:lstStyle/>
          <a:p>
            <a:r>
              <a:rPr lang="en-US" sz="4000" dirty="0"/>
              <a:t>How to contact the </a:t>
            </a:r>
            <a:br>
              <a:rPr lang="en-US" sz="4000" dirty="0"/>
            </a:br>
            <a:r>
              <a:rPr lang="en-US" sz="4000" dirty="0"/>
              <a:t>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000" dirty="0"/>
              <a:t>Website, including online form: </a:t>
            </a:r>
            <a:r>
              <a:rPr lang="en-US" sz="2000" dirty="0">
                <a:hlinkClick r:id="rId2"/>
              </a:rPr>
              <a:t>https://rlc.org.au/fas</a:t>
            </a:r>
            <a:endParaRPr lang="en-US" sz="2000" dirty="0"/>
          </a:p>
          <a:p>
            <a:pPr marL="514350" indent="-514350">
              <a:buAutoNum type="arabicPeriod"/>
            </a:pPr>
            <a:r>
              <a:rPr lang="en-US" sz="2000" dirty="0"/>
              <a:t>Call: 0481 730 344</a:t>
            </a:r>
          </a:p>
          <a:p>
            <a:pPr marL="514350" indent="-514350">
              <a:buAutoNum type="arabicPeriod"/>
            </a:pPr>
            <a:r>
              <a:rPr lang="en-US" sz="2000" dirty="0"/>
              <a:t>Email: </a:t>
            </a:r>
            <a:r>
              <a:rPr lang="en-US" sz="2000" dirty="0">
                <a:hlinkClick r:id="rId3"/>
              </a:rPr>
              <a:t>falsintake@rlc.org.au</a:t>
            </a:r>
            <a:r>
              <a:rPr lang="en-US" sz="2000" dirty="0"/>
              <a:t> </a:t>
            </a:r>
          </a:p>
        </p:txBody>
      </p:sp>
    </p:spTree>
    <p:extLst>
      <p:ext uri="{BB962C8B-B14F-4D97-AF65-F5344CB8AC3E}">
        <p14:creationId xmlns:p14="http://schemas.microsoft.com/office/powerpoint/2010/main" val="1761083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886669" cy="2755900"/>
          </a:xfrm>
        </p:spPr>
        <p:txBody>
          <a:bodyPr/>
          <a:lstStyle/>
          <a:p>
            <a:r>
              <a:rPr lang="en-US" sz="5400" dirty="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AU" sz="2400" dirty="0">
                <a:solidFill>
                  <a:schemeClr val="bg1"/>
                </a:solidFill>
              </a:rPr>
              <a:t>Amelia Klein</a:t>
            </a:r>
            <a:r>
              <a:rPr lang="en-AU" sz="2400" dirty="0"/>
              <a:t>				</a:t>
            </a:r>
          </a:p>
          <a:p>
            <a:r>
              <a:rPr lang="en-US" sz="2400" dirty="0">
                <a:solidFill>
                  <a:schemeClr val="bg1"/>
                </a:solidFill>
              </a:rPr>
              <a:t>Solicitor, Financial Abuse Service NSW</a:t>
            </a:r>
          </a:p>
          <a:p>
            <a:r>
              <a:rPr lang="en-US" sz="2400" dirty="0">
                <a:solidFill>
                  <a:schemeClr val="bg1"/>
                </a:solidFill>
              </a:rPr>
              <a:t>Redfern Legal Centre</a:t>
            </a:r>
          </a:p>
          <a:p>
            <a:endParaRPr lang="en-US" dirty="0">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3200" dirty="0"/>
              <a:t>RESOURCES: </a:t>
            </a:r>
            <a:r>
              <a:rPr lang="en-US" sz="3200" dirty="0">
                <a:hlinkClick r:id="rId3"/>
              </a:rPr>
              <a:t>www.rlc.org.au/training/resources/financial-abuse</a:t>
            </a:r>
            <a:endParaRPr lang="en-US" sz="3200" dirty="0"/>
          </a:p>
          <a:p>
            <a:r>
              <a:rPr lang="en-US" sz="3200" dirty="0">
                <a:hlinkClick r:id="rId4"/>
              </a:rPr>
              <a:t>https://earg.org.au/resources-for-community-workers/</a:t>
            </a:r>
            <a:r>
              <a:rPr lang="en-US" sz="3200" dirty="0"/>
              <a:t> </a:t>
            </a:r>
          </a:p>
        </p:txBody>
      </p:sp>
    </p:spTree>
    <p:extLst>
      <p:ext uri="{BB962C8B-B14F-4D97-AF65-F5344CB8AC3E}">
        <p14:creationId xmlns:p14="http://schemas.microsoft.com/office/powerpoint/2010/main" val="1464706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3781956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What is</a:t>
            </a:r>
          </a:p>
          <a:p>
            <a:r>
              <a:rPr lang="en-US" sz="5400" dirty="0"/>
              <a:t>financial abuse</a:t>
            </a:r>
            <a:endParaRPr lang="en-AU" sz="5400" dirty="0"/>
          </a:p>
        </p:txBody>
      </p:sp>
    </p:spTree>
    <p:extLst>
      <p:ext uri="{BB962C8B-B14F-4D97-AF65-F5344CB8AC3E}">
        <p14:creationId xmlns:p14="http://schemas.microsoft.com/office/powerpoint/2010/main" val="109533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a:t>What is financial abuse?</a:t>
            </a:r>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a:t>Financial or economic abuse is a form of domestic violence where an abuser uses money to gain power and to control their partner.</a:t>
            </a:r>
            <a:br>
              <a:rPr lang="en-US" sz="2000"/>
            </a:br>
            <a:endParaRPr lang="en-US" sz="2000"/>
          </a:p>
          <a:p>
            <a:pPr marL="457200" indent="-457200">
              <a:lnSpc>
                <a:spcPct val="140000"/>
              </a:lnSpc>
              <a:buFont typeface="Arial" panose="020B0604020202020204" pitchFamily="34" charset="0"/>
              <a:buChar char="•"/>
            </a:pPr>
            <a:r>
              <a:rPr lang="en-AU" sz="2000"/>
              <a:t>Domestic violence is “a pattern of abusive behaviour in an intimate relationship or other type of family relationship where one person assumes a position of power over another and causes fear… It is often referred to as a pattern of coercion and control.” (1800RESPECT)</a:t>
            </a:r>
            <a:br>
              <a:rPr lang="en-AU" sz="2000"/>
            </a:br>
            <a:endParaRPr lang="en-US" sz="2000"/>
          </a:p>
          <a:p>
            <a:pPr marL="457200" indent="-457200">
              <a:lnSpc>
                <a:spcPct val="140000"/>
              </a:lnSpc>
              <a:buFont typeface="Arial" panose="020B0604020202020204" pitchFamily="34" charset="0"/>
              <a:buChar char="•"/>
            </a:pPr>
            <a:r>
              <a:rPr lang="en-US" sz="2000"/>
              <a:t>There is no single agreed </a:t>
            </a:r>
            <a:r>
              <a:rPr lang="en-US" sz="2000" i="1"/>
              <a:t>legal </a:t>
            </a:r>
            <a:r>
              <a:rPr lang="en-US" sz="2000"/>
              <a:t>definition of domestic violence in Australia.</a:t>
            </a:r>
          </a:p>
        </p:txBody>
      </p:sp>
    </p:spTree>
    <p:extLst>
      <p:ext uri="{BB962C8B-B14F-4D97-AF65-F5344CB8AC3E}">
        <p14:creationId xmlns:p14="http://schemas.microsoft.com/office/powerpoint/2010/main" val="127168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Examples of financial abuse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a:xfrm>
            <a:off x="748145" y="1748940"/>
            <a:ext cx="11346873" cy="4397860"/>
          </a:xfrm>
        </p:spPr>
        <p:txBody>
          <a:bodyPr>
            <a:noAutofit/>
          </a:bodyPr>
          <a:lstStyle/>
          <a:p>
            <a:pPr marL="457200" indent="-457200">
              <a:buFont typeface="Arial" charset="0"/>
              <a:buChar char="•"/>
            </a:pPr>
            <a:r>
              <a:rPr lang="en-AU" sz="2000" dirty="0">
                <a:latin typeface="Helvetica"/>
                <a:cs typeface="Helvetica"/>
              </a:rPr>
              <a:t>Joint debts or debt in victim-survivor’s name only</a:t>
            </a:r>
          </a:p>
          <a:p>
            <a:pPr marL="457200" indent="-457200">
              <a:buFont typeface="Arial" charset="0"/>
              <a:buChar char="•"/>
            </a:pPr>
            <a:r>
              <a:rPr lang="en-AU" sz="2000" dirty="0">
                <a:latin typeface="Helvetica"/>
                <a:cs typeface="Helvetica"/>
              </a:rPr>
              <a:t>Partner makes no contribution toward joint debts resulting in financial hardship</a:t>
            </a:r>
          </a:p>
          <a:p>
            <a:pPr marL="457200" indent="-457200">
              <a:buFont typeface="Arial" charset="0"/>
              <a:buChar char="•"/>
            </a:pPr>
            <a:r>
              <a:rPr lang="en-AU" sz="2000" dirty="0">
                <a:latin typeface="Helvetica"/>
                <a:cs typeface="Helvetica"/>
              </a:rPr>
              <a:t>Person signs documents for a loan or credit card for which the person got no benefit because they were afraid of their partner (e.g. car loan in the name of someone who doesn’t hold a licence)</a:t>
            </a:r>
          </a:p>
          <a:p>
            <a:pPr marL="457200" indent="-457200">
              <a:buFont typeface="Arial" charset="0"/>
              <a:buChar char="•"/>
            </a:pPr>
            <a:r>
              <a:rPr lang="en-AU" sz="2000" dirty="0">
                <a:latin typeface="Helvetica"/>
                <a:cs typeface="Helvetica"/>
              </a:rPr>
              <a:t>Person’s partner uses their identity to apply for loans / credit cards online without their consent</a:t>
            </a:r>
          </a:p>
          <a:p>
            <a:pPr marL="457200" indent="-457200">
              <a:buFont typeface="Arial" charset="0"/>
              <a:buChar char="•"/>
            </a:pPr>
            <a:r>
              <a:rPr lang="en-AU" sz="2000" dirty="0">
                <a:latin typeface="Helvetica"/>
                <a:cs typeface="Helvetica"/>
              </a:rPr>
              <a:t>Person’s partner takes out an expensive mobile phone contract in the person’s name resulting in financial hardship and disconnection of the person’s phone</a:t>
            </a:r>
          </a:p>
          <a:p>
            <a:pPr marL="457200" indent="-457200">
              <a:buFont typeface="Arial" charset="0"/>
              <a:buChar char="•"/>
            </a:pPr>
            <a:r>
              <a:rPr lang="en-US" sz="2000" dirty="0">
                <a:latin typeface="Helvetica"/>
                <a:cs typeface="Helvetica"/>
              </a:rPr>
              <a:t>Person’s partner fraudulently applies for or takes control of social security benefits in their name, or forces them to apply to withdraw their superannuation early.</a:t>
            </a:r>
          </a:p>
        </p:txBody>
      </p:sp>
    </p:spTree>
    <p:extLst>
      <p:ext uri="{BB962C8B-B14F-4D97-AF65-F5344CB8AC3E}">
        <p14:creationId xmlns:p14="http://schemas.microsoft.com/office/powerpoint/2010/main" val="214350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dirty="0"/>
              <a:t>Ongoing impacts of financial abuse</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buFont typeface="Arial" charset="0"/>
              <a:buChar char="•"/>
            </a:pPr>
            <a:r>
              <a:rPr lang="en-US" sz="2000" dirty="0">
                <a:latin typeface="Helvetica"/>
                <a:cs typeface="Helvetica"/>
              </a:rPr>
              <a:t>Doesn't necessarily end with the relationship: consequences of financial abuse can continue for years, especially if the financial abuse has negatively impacted their credit score or eroded their financial security.</a:t>
            </a:r>
          </a:p>
          <a:p>
            <a:pPr marL="457200" indent="-457200">
              <a:buFont typeface="Arial" charset="0"/>
              <a:buChar char="•"/>
            </a:pPr>
            <a:endParaRPr lang="en-US" sz="2000" dirty="0"/>
          </a:p>
          <a:p>
            <a:pPr marL="457200" indent="-457200">
              <a:buFont typeface="Arial" charset="0"/>
              <a:buChar char="•"/>
            </a:pPr>
            <a:r>
              <a:rPr lang="en-US" sz="2000" dirty="0">
                <a:latin typeface="Helvetica"/>
                <a:cs typeface="Helvetica"/>
              </a:rPr>
              <a:t>Survivors can have no choice but to consolidate debts or take out payday loans to cover their living expenses, even years after the relationship.</a:t>
            </a:r>
            <a:endParaRPr lang="en-AU" sz="2000" dirty="0"/>
          </a:p>
        </p:txBody>
      </p:sp>
    </p:spTree>
    <p:extLst>
      <p:ext uri="{BB962C8B-B14F-4D97-AF65-F5344CB8AC3E}">
        <p14:creationId xmlns:p14="http://schemas.microsoft.com/office/powerpoint/2010/main" val="12103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dirty="0"/>
              <a:t>When will someone seek help?</a:t>
            </a:r>
            <a:endParaRPr lang="en-US" sz="4000"/>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10000"/>
              </a:lnSpc>
              <a:buFont typeface="Arial" charset="0"/>
              <a:buChar char="•"/>
            </a:pPr>
            <a:r>
              <a:rPr lang="en-US" sz="2000" dirty="0"/>
              <a:t>While they are in an abusive relationship </a:t>
            </a:r>
            <a:br>
              <a:rPr lang="en-US" sz="2000" dirty="0"/>
            </a:br>
            <a:endParaRPr lang="en-US" sz="2000" dirty="0"/>
          </a:p>
          <a:p>
            <a:pPr marL="457200" indent="-457200">
              <a:lnSpc>
                <a:spcPct val="110000"/>
              </a:lnSpc>
              <a:buFont typeface="Arial" charset="0"/>
              <a:buChar char="•"/>
            </a:pPr>
            <a:r>
              <a:rPr lang="en-US" sz="2000" dirty="0"/>
              <a:t>When they are making plans to leave </a:t>
            </a:r>
            <a:br>
              <a:rPr lang="en-US" sz="2000" dirty="0"/>
            </a:br>
            <a:endParaRPr lang="en-US" sz="2000" dirty="0"/>
          </a:p>
          <a:p>
            <a:pPr marL="457200" indent="-457200">
              <a:lnSpc>
                <a:spcPct val="110000"/>
              </a:lnSpc>
              <a:buFont typeface="Arial" charset="0"/>
              <a:buChar char="•"/>
            </a:pPr>
            <a:r>
              <a:rPr lang="en-US" sz="2000" dirty="0"/>
              <a:t>Immediately after they have left </a:t>
            </a:r>
            <a:br>
              <a:rPr lang="en-US" sz="2000" dirty="0"/>
            </a:br>
            <a:endParaRPr lang="en-US" sz="2000" dirty="0"/>
          </a:p>
          <a:p>
            <a:pPr marL="457200" indent="-457200">
              <a:lnSpc>
                <a:spcPct val="110000"/>
              </a:lnSpc>
              <a:buFont typeface="Arial" charset="0"/>
              <a:buChar char="•"/>
            </a:pPr>
            <a:r>
              <a:rPr lang="en-US" sz="2000" dirty="0"/>
              <a:t>Many years after the relationship has ended.</a:t>
            </a:r>
          </a:p>
        </p:txBody>
      </p:sp>
    </p:spTree>
    <p:extLst>
      <p:ext uri="{BB962C8B-B14F-4D97-AF65-F5344CB8AC3E}">
        <p14:creationId xmlns:p14="http://schemas.microsoft.com/office/powerpoint/2010/main" val="107350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4B4707-EA2D-03D5-448D-F4C6CE4DEFA4}"/>
              </a:ext>
            </a:extLst>
          </p:cNvPr>
          <p:cNvSpPr>
            <a:spLocks noGrp="1"/>
          </p:cNvSpPr>
          <p:nvPr>
            <p:ph type="subTitle" idx="1"/>
          </p:nvPr>
        </p:nvSpPr>
        <p:spPr/>
        <p:txBody>
          <a:bodyPr/>
          <a:lstStyle/>
          <a:p>
            <a:r>
              <a:rPr lang="en-US" sz="5400" dirty="0"/>
              <a:t>What are credit reports?</a:t>
            </a:r>
            <a:endParaRPr lang="en-AU" sz="5400" dirty="0"/>
          </a:p>
        </p:txBody>
      </p:sp>
    </p:spTree>
    <p:extLst>
      <p:ext uri="{BB962C8B-B14F-4D97-AF65-F5344CB8AC3E}">
        <p14:creationId xmlns:p14="http://schemas.microsoft.com/office/powerpoint/2010/main" val="3152550813"/>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3.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7152</TotalTime>
  <Words>2092</Words>
  <Application>Microsoft Macintosh PowerPoint</Application>
  <PresentationFormat>Widescreen</PresentationFormat>
  <Paragraphs>175</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Book</vt:lpstr>
      <vt:lpstr>Calibri</vt:lpstr>
      <vt:lpstr>Courier New</vt:lpstr>
      <vt:lpstr>Helvetica</vt:lpstr>
      <vt:lpstr>University of Melbourne</vt:lpstr>
      <vt:lpstr>PowerPoint Presentation</vt:lpstr>
      <vt:lpstr>PowerPoint Presentation</vt:lpstr>
      <vt:lpstr>Outline</vt:lpstr>
      <vt:lpstr>PowerPoint Presentation</vt:lpstr>
      <vt:lpstr>What is financial abuse?</vt:lpstr>
      <vt:lpstr>Examples of financial abuse behaviours</vt:lpstr>
      <vt:lpstr>Ongoing impacts of financial abuse</vt:lpstr>
      <vt:lpstr>When will someone seek help?</vt:lpstr>
      <vt:lpstr>PowerPoint Presentation</vt:lpstr>
      <vt:lpstr>Credit reports</vt:lpstr>
      <vt:lpstr>What impact does your credit report have?</vt:lpstr>
      <vt:lpstr>Where can I get my credit report?</vt:lpstr>
      <vt:lpstr>Information in a credit report</vt:lpstr>
      <vt:lpstr>Questions to ask victim-survivors  of financial abuse</vt:lpstr>
      <vt:lpstr>PowerPoint Presentation</vt:lpstr>
      <vt:lpstr>Enquiries</vt:lpstr>
      <vt:lpstr>Enquiries - options</vt:lpstr>
      <vt:lpstr>Fraudulent and coerced credit products</vt:lpstr>
      <vt:lpstr>PowerPoint Presentation</vt:lpstr>
      <vt:lpstr>Financial hardship information</vt:lpstr>
      <vt:lpstr>Repayment history information</vt:lpstr>
      <vt:lpstr>Credit defaults</vt:lpstr>
      <vt:lpstr>Court Judgments, Bankruptcy and Debt Agreements</vt:lpstr>
      <vt:lpstr>Lily’s story</vt:lpstr>
      <vt:lpstr>Lily’s story #2</vt:lpstr>
      <vt:lpstr>Lily’s story #3</vt:lpstr>
      <vt:lpstr>Lily’s story #4</vt:lpstr>
      <vt:lpstr>PowerPoint Presentation</vt:lpstr>
      <vt:lpstr>Redfern Legal Centre</vt:lpstr>
      <vt:lpstr>How to contact the  Financial Abuse Service NSW</vt:lpstr>
      <vt:lpstr>PowerPoint Presentation</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383</cp:revision>
  <dcterms:created xsi:type="dcterms:W3CDTF">2018-04-17T12:20:22Z</dcterms:created>
  <dcterms:modified xsi:type="dcterms:W3CDTF">2023-04-04T22:51:27Z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