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5"/>
  </p:notesMasterIdLst>
  <p:sldIdLst>
    <p:sldId id="650" r:id="rId5"/>
    <p:sldId id="295" r:id="rId6"/>
    <p:sldId id="419" r:id="rId7"/>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415" r:id="rId32"/>
    <p:sldId id="362" r:id="rId33"/>
    <p:sldId id="361" r:id="rId34"/>
  </p:sldIdLst>
  <p:sldSz cx="18288000" cy="10287000"/>
  <p:notesSz cx="6858000" cy="9144000"/>
  <p:embeddedFontLst>
    <p:embeddedFont>
      <p:font typeface="Avenir Book" panose="02000503020000020003" pitchFamily="2" charset="0"/>
      <p:regular r:id="rId36"/>
      <p:italic r:id="rId37"/>
    </p:embeddedFont>
    <p:embeddedFont>
      <p:font typeface="Calibri" panose="020F0502020204030204" pitchFamily="34" charset="0"/>
      <p:regular r:id="rId38"/>
      <p:bold r:id="rId39"/>
      <p:italic r:id="rId40"/>
      <p:boldItalic r:id="rId41"/>
    </p:embeddedFont>
    <p:embeddedFont>
      <p:font typeface="Canva Sans 1" panose="020B0503030501040103" pitchFamily="34" charset="0"/>
      <p:regular r:id="rId42"/>
    </p:embeddedFont>
    <p:embeddedFont>
      <p:font typeface="Canva Sans 1 Bold" panose="020B0803030501040103" pitchFamily="34" charset="0"/>
      <p:regular r:id="rId43"/>
      <p:bold r:id="rId44"/>
    </p:embeddedFont>
    <p:embeddedFont>
      <p:font typeface="Canva Sans 1 Bold Italics" panose="020B0803030501040103" pitchFamily="34" charset="0"/>
      <p:regular r:id="rId45"/>
      <p:bold r:id="rId46"/>
      <p:italic r:id="rId47"/>
      <p:boldItalic r:id="rId48"/>
    </p:embeddedFont>
    <p:embeddedFont>
      <p:font typeface="Canva Sans 2 Bold" panose="020B0803030501040103" pitchFamily="34" charset="0"/>
      <p:regular r:id="rId49"/>
      <p:bold r:id="rId50"/>
    </p:embeddedFont>
    <p:embeddedFont>
      <p:font typeface="Neue Machina UltraBold" pitchFamily="2" charset="77"/>
      <p:regular r:id="rId51"/>
      <p:bold r:id="rId52"/>
    </p:embeddedFont>
    <p:embeddedFont>
      <p:font typeface="Open Sans" panose="020B0606030504020204" pitchFamily="34" charset="0"/>
      <p:regular r:id="rId53"/>
    </p:embeddedFont>
    <p:embeddedFont>
      <p:font typeface="Open Sans Bold" panose="020B0806030504020204" pitchFamily="34" charset="0"/>
      <p:regular r:id="rId54"/>
      <p:bold r:id="rId55"/>
    </p:embeddedFont>
    <p:embeddedFont>
      <p:font typeface="Open Sauce" pitchFamily="2" charset="77"/>
      <p:regular r:id="rId56"/>
    </p:embeddedFont>
    <p:embeddedFont>
      <p:font typeface="Open Sauce Bold" pitchFamily="2" charset="77"/>
      <p:regular r:id="rId57"/>
      <p:bold r:id="rId58"/>
    </p:embeddedFont>
    <p:embeddedFont>
      <p:font typeface="Open Sauce Bold Italics" pitchFamily="2" charset="77"/>
      <p:regular r:id="rId59"/>
      <p:bold r:id="rId60"/>
      <p:italic r:id="rId61"/>
      <p:bold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95" autoAdjust="0"/>
    <p:restoredTop sz="81092" autoAdjust="0"/>
  </p:normalViewPr>
  <p:slideViewPr>
    <p:cSldViewPr>
      <p:cViewPr varScale="1">
        <p:scale>
          <a:sx n="70" d="100"/>
          <a:sy n="70" d="100"/>
        </p:scale>
        <p:origin x="146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26.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6.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20" Type="http://schemas.openxmlformats.org/officeDocument/2006/relationships/slide" Target="slides/slide16.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07.06.23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E4B725-2203-4ED2-9256-A661C18EFA60}" type="slidenum">
              <a:rPr lang="en-AU" smtClean="0"/>
              <a:t>1</a:t>
            </a:fld>
            <a:endParaRPr lang="en-AU"/>
          </a:p>
        </p:txBody>
      </p:sp>
    </p:spTree>
    <p:extLst>
      <p:ext uri="{BB962C8B-B14F-4D97-AF65-F5344CB8AC3E}">
        <p14:creationId xmlns:p14="http://schemas.microsoft.com/office/powerpoint/2010/main" val="1663035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E4B725-2203-4ED2-9256-A661C18EFA60}" type="slidenum">
              <a:rPr lang="en-AU" smtClean="0"/>
              <a:t>2</a:t>
            </a:fld>
            <a:endParaRPr lang="en-AU"/>
          </a:p>
        </p:txBody>
      </p:sp>
    </p:spTree>
    <p:extLst>
      <p:ext uri="{BB962C8B-B14F-4D97-AF65-F5344CB8AC3E}">
        <p14:creationId xmlns:p14="http://schemas.microsoft.com/office/powerpoint/2010/main" val="1465133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CEDDBD-0407-D640-9915-B7DFB3D9D652}" type="slidenum">
              <a:rPr lang="en-US" smtClean="0"/>
              <a:t>3</a:t>
            </a:fld>
            <a:endParaRPr lang="en-US"/>
          </a:p>
        </p:txBody>
      </p:sp>
    </p:spTree>
    <p:extLst>
      <p:ext uri="{BB962C8B-B14F-4D97-AF65-F5344CB8AC3E}">
        <p14:creationId xmlns:p14="http://schemas.microsoft.com/office/powerpoint/2010/main" val="1363084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E4B725-2203-4ED2-9256-A661C18EFA60}" type="slidenum">
              <a:rPr lang="en-AU" smtClean="0"/>
              <a:t>28</a:t>
            </a:fld>
            <a:endParaRPr lang="en-AU"/>
          </a:p>
        </p:txBody>
      </p:sp>
    </p:spTree>
    <p:extLst>
      <p:ext uri="{BB962C8B-B14F-4D97-AF65-F5344CB8AC3E}">
        <p14:creationId xmlns:p14="http://schemas.microsoft.com/office/powerpoint/2010/main" val="345828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CEDDBD-0407-D640-9915-B7DFB3D9D652}" type="slidenum">
              <a:rPr lang="en-US" smtClean="0"/>
              <a:t>29</a:t>
            </a:fld>
            <a:endParaRPr lang="en-US"/>
          </a:p>
        </p:txBody>
      </p:sp>
    </p:spTree>
    <p:extLst>
      <p:ext uri="{BB962C8B-B14F-4D97-AF65-F5344CB8AC3E}">
        <p14:creationId xmlns:p14="http://schemas.microsoft.com/office/powerpoint/2010/main" val="3896084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A3F1C04-3200-4425-86D0-2F9E2EAC9EF4}"/>
              </a:ext>
            </a:extLst>
          </p:cNvPr>
          <p:cNvSpPr/>
          <p:nvPr userDrawn="1"/>
        </p:nvSpPr>
        <p:spPr>
          <a:xfrm>
            <a:off x="-1" y="-1"/>
            <a:ext cx="18306002" cy="10287002"/>
          </a:xfrm>
          <a:prstGeom prst="rect">
            <a:avLst/>
          </a:prstGeom>
          <a:solidFill>
            <a:srgbClr val="229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700" noProof="0">
              <a:solidFill>
                <a:srgbClr val="00B0F0"/>
              </a:solidFill>
            </a:endParaRPr>
          </a:p>
        </p:txBody>
      </p:sp>
      <p:sp>
        <p:nvSpPr>
          <p:cNvPr id="140" name="Subtitle 139">
            <a:extLst>
              <a:ext uri="{FF2B5EF4-FFF2-40B4-BE49-F238E27FC236}">
                <a16:creationId xmlns:a16="http://schemas.microsoft.com/office/drawing/2014/main" id="{1D7D280A-8F97-4666-B32E-23950B31DB3C}"/>
              </a:ext>
            </a:extLst>
          </p:cNvPr>
          <p:cNvSpPr>
            <a:spLocks noGrp="1"/>
          </p:cNvSpPr>
          <p:nvPr>
            <p:ph type="subTitle" idx="1" hasCustomPrompt="1"/>
          </p:nvPr>
        </p:nvSpPr>
        <p:spPr>
          <a:xfrm>
            <a:off x="750095" y="3438801"/>
            <a:ext cx="13499306" cy="3609699"/>
          </a:xfrm>
          <a:custGeom>
            <a:avLst/>
            <a:gdLst>
              <a:gd name="connsiteX0" fmla="*/ 0 w 4780344"/>
              <a:gd name="connsiteY0" fmla="*/ 0 h 3228280"/>
              <a:gd name="connsiteX1" fmla="*/ 4780344 w 4780344"/>
              <a:gd name="connsiteY1" fmla="*/ 0 h 3228280"/>
              <a:gd name="connsiteX2" fmla="*/ 4780344 w 4780344"/>
              <a:gd name="connsiteY2" fmla="*/ 3228280 h 3228280"/>
              <a:gd name="connsiteX3" fmla="*/ 0 w 4780344"/>
              <a:gd name="connsiteY3" fmla="*/ 3228280 h 3228280"/>
            </a:gdLst>
            <a:ahLst/>
            <a:cxnLst>
              <a:cxn ang="0">
                <a:pos x="connsiteX0" y="connsiteY0"/>
              </a:cxn>
              <a:cxn ang="0">
                <a:pos x="connsiteX1" y="connsiteY1"/>
              </a:cxn>
              <a:cxn ang="0">
                <a:pos x="connsiteX2" y="connsiteY2"/>
              </a:cxn>
              <a:cxn ang="0">
                <a:pos x="connsiteX3" y="connsiteY3"/>
              </a:cxn>
            </a:cxnLst>
            <a:rect l="l" t="t" r="r" b="b"/>
            <a:pathLst>
              <a:path w="4780344" h="3228280">
                <a:moveTo>
                  <a:pt x="0" y="0"/>
                </a:moveTo>
                <a:lnTo>
                  <a:pt x="4780344" y="0"/>
                </a:lnTo>
                <a:lnTo>
                  <a:pt x="4780344" y="3228280"/>
                </a:lnTo>
                <a:lnTo>
                  <a:pt x="0" y="3228280"/>
                </a:lnTo>
                <a:close/>
              </a:path>
            </a:pathLst>
          </a:custGeom>
          <a:noFill/>
        </p:spPr>
        <p:txBody>
          <a:bodyPr wrap="square" lIns="90000" tIns="90000" rIns="90000" bIns="90000" anchor="ctr" anchorCtr="0">
            <a:noAutofit/>
          </a:bodyPr>
          <a:lstStyle>
            <a:lvl1pPr marL="0" indent="0" algn="l">
              <a:spcAft>
                <a:spcPts val="1800"/>
              </a:spcAft>
              <a:buNone/>
              <a:defRPr sz="7200" b="0" i="0" baseline="0">
                <a:solidFill>
                  <a:schemeClr val="bg1"/>
                </a:solidFill>
                <a:latin typeface="Avenir Book" panose="02000503020000020003" pitchFamily="2" charset="0"/>
              </a:defRPr>
            </a:lvl1pPr>
            <a:lvl2pPr marL="0" indent="0" algn="l">
              <a:spcBef>
                <a:spcPts val="3600"/>
              </a:spcBef>
              <a:buNone/>
              <a:defRPr sz="4200" b="1" i="0">
                <a:solidFill>
                  <a:srgbClr val="00B0F0"/>
                </a:solidFill>
                <a:latin typeface="Helvetica" pitchFamily="2" charset="0"/>
              </a:defRPr>
            </a:lvl2pPr>
            <a:lvl3pPr marL="0" indent="0" algn="l">
              <a:buNone/>
              <a:defRPr sz="2700" b="1" i="0">
                <a:solidFill>
                  <a:schemeClr val="accent2"/>
                </a:solidFill>
                <a:latin typeface="Helvetica" pitchFamily="2" charset="0"/>
              </a:defRPr>
            </a:lvl3pPr>
            <a:lvl4pPr marL="0" indent="0" algn="l">
              <a:buNone/>
              <a:defRPr sz="2400" b="0"/>
            </a:lvl4pPr>
            <a:lvl5pPr marL="0" indent="0" algn="l">
              <a:buNone/>
              <a:defRPr sz="2400"/>
            </a:lvl5pPr>
            <a:lvl6pPr marL="0" indent="0" algn="l">
              <a:buNone/>
              <a:defRPr sz="2400"/>
            </a:lvl6pPr>
            <a:lvl7pPr marL="0" indent="0" algn="l">
              <a:buNone/>
              <a:defRPr sz="2400"/>
            </a:lvl7pPr>
            <a:lvl8pPr marL="0" indent="0" algn="l">
              <a:buNone/>
              <a:defRPr sz="2400"/>
            </a:lvl8pPr>
            <a:lvl9pPr marL="0" indent="0" algn="l">
              <a:buNone/>
              <a:defRPr sz="2400" b="1" i="0">
                <a:solidFill>
                  <a:schemeClr val="accent2"/>
                </a:solidFill>
                <a:latin typeface="Helvetica" pitchFamily="2" charset="0"/>
              </a:defRPr>
            </a:lvl9pPr>
          </a:lstStyle>
          <a:p>
            <a:r>
              <a:rPr lang="en-AU" noProof="0" dirty="0"/>
              <a:t>Chapter Heading</a:t>
            </a:r>
          </a:p>
        </p:txBody>
      </p:sp>
      <p:sp>
        <p:nvSpPr>
          <p:cNvPr id="5" name="Oval 4">
            <a:extLst>
              <a:ext uri="{FF2B5EF4-FFF2-40B4-BE49-F238E27FC236}">
                <a16:creationId xmlns:a16="http://schemas.microsoft.com/office/drawing/2014/main" id="{6E25DEDA-CBA5-8F4A-B549-C99DF9A6691C}"/>
              </a:ext>
            </a:extLst>
          </p:cNvPr>
          <p:cNvSpPr/>
          <p:nvPr userDrawn="1"/>
        </p:nvSpPr>
        <p:spPr>
          <a:xfrm>
            <a:off x="7052212" y="-266702"/>
            <a:ext cx="24717375" cy="24717375"/>
          </a:xfrm>
          <a:prstGeom prst="ellipse">
            <a:avLst/>
          </a:prstGeom>
          <a:solidFill>
            <a:schemeClr val="accent1">
              <a:alpha val="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Oval 5">
            <a:extLst>
              <a:ext uri="{FF2B5EF4-FFF2-40B4-BE49-F238E27FC236}">
                <a16:creationId xmlns:a16="http://schemas.microsoft.com/office/drawing/2014/main" id="{6E25DEDA-CBA5-8F4A-B549-C99DF9A6691C}"/>
              </a:ext>
            </a:extLst>
          </p:cNvPr>
          <p:cNvSpPr/>
          <p:nvPr userDrawn="1"/>
        </p:nvSpPr>
        <p:spPr>
          <a:xfrm>
            <a:off x="10794209" y="-266702"/>
            <a:ext cx="24717375" cy="24717375"/>
          </a:xfrm>
          <a:prstGeom prst="ellipse">
            <a:avLst/>
          </a:prstGeom>
          <a:solidFill>
            <a:schemeClr val="accent1">
              <a:alpha val="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556608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cknowledgm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A3F1C04-3200-4425-86D0-2F9E2EAC9EF4}"/>
              </a:ext>
            </a:extLst>
          </p:cNvPr>
          <p:cNvSpPr/>
          <p:nvPr userDrawn="1"/>
        </p:nvSpPr>
        <p:spPr>
          <a:xfrm>
            <a:off x="1" y="0"/>
            <a:ext cx="18306002" cy="10287000"/>
          </a:xfrm>
          <a:prstGeom prst="rect">
            <a:avLst/>
          </a:prstGeom>
          <a:solidFill>
            <a:srgbClr val="229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700" noProof="0"/>
          </a:p>
        </p:txBody>
      </p:sp>
      <p:sp>
        <p:nvSpPr>
          <p:cNvPr id="5" name="Oval 4">
            <a:extLst>
              <a:ext uri="{FF2B5EF4-FFF2-40B4-BE49-F238E27FC236}">
                <a16:creationId xmlns:a16="http://schemas.microsoft.com/office/drawing/2014/main" id="{6E25DEDA-CBA5-8F4A-B549-C99DF9A6691C}"/>
              </a:ext>
            </a:extLst>
          </p:cNvPr>
          <p:cNvSpPr/>
          <p:nvPr userDrawn="1"/>
        </p:nvSpPr>
        <p:spPr>
          <a:xfrm>
            <a:off x="-24479" y="-4084983"/>
            <a:ext cx="18456966" cy="18456966"/>
          </a:xfrm>
          <a:prstGeom prst="ellipse">
            <a:avLst/>
          </a:prstGeom>
          <a:solidFill>
            <a:schemeClr val="accent1">
              <a:alpha val="1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Oval 1">
            <a:extLst>
              <a:ext uri="{FF2B5EF4-FFF2-40B4-BE49-F238E27FC236}">
                <a16:creationId xmlns:a16="http://schemas.microsoft.com/office/drawing/2014/main" id="{6E25DEDA-CBA5-8F4A-B549-C99DF9A6691C}"/>
              </a:ext>
            </a:extLst>
          </p:cNvPr>
          <p:cNvSpPr/>
          <p:nvPr userDrawn="1"/>
        </p:nvSpPr>
        <p:spPr>
          <a:xfrm>
            <a:off x="1760379" y="-2266122"/>
            <a:ext cx="14819244" cy="14819244"/>
          </a:xfrm>
          <a:prstGeom prst="ellipse">
            <a:avLst/>
          </a:prstGeom>
          <a:solidFill>
            <a:schemeClr val="accent1">
              <a:alpha val="1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Subtitle 139">
            <a:extLst>
              <a:ext uri="{FF2B5EF4-FFF2-40B4-BE49-F238E27FC236}">
                <a16:creationId xmlns:a16="http://schemas.microsoft.com/office/drawing/2014/main" id="{0D4899FF-79AC-094D-9C1E-F9DE596E73D1}"/>
              </a:ext>
            </a:extLst>
          </p:cNvPr>
          <p:cNvSpPr txBox="1">
            <a:spLocks/>
          </p:cNvSpPr>
          <p:nvPr userDrawn="1"/>
        </p:nvSpPr>
        <p:spPr>
          <a:xfrm>
            <a:off x="649223" y="3250353"/>
            <a:ext cx="17007554" cy="3786294"/>
          </a:xfrm>
          <a:custGeom>
            <a:avLst/>
            <a:gdLst>
              <a:gd name="connsiteX0" fmla="*/ 0 w 4780344"/>
              <a:gd name="connsiteY0" fmla="*/ 0 h 3228280"/>
              <a:gd name="connsiteX1" fmla="*/ 4780344 w 4780344"/>
              <a:gd name="connsiteY1" fmla="*/ 0 h 3228280"/>
              <a:gd name="connsiteX2" fmla="*/ 4780344 w 4780344"/>
              <a:gd name="connsiteY2" fmla="*/ 3228280 h 3228280"/>
              <a:gd name="connsiteX3" fmla="*/ 0 w 4780344"/>
              <a:gd name="connsiteY3" fmla="*/ 3228280 h 3228280"/>
            </a:gdLst>
            <a:ahLst/>
            <a:cxnLst>
              <a:cxn ang="0">
                <a:pos x="connsiteX0" y="connsiteY0"/>
              </a:cxn>
              <a:cxn ang="0">
                <a:pos x="connsiteX1" y="connsiteY1"/>
              </a:cxn>
              <a:cxn ang="0">
                <a:pos x="connsiteX2" y="connsiteY2"/>
              </a:cxn>
              <a:cxn ang="0">
                <a:pos x="connsiteX3" y="connsiteY3"/>
              </a:cxn>
            </a:cxnLst>
            <a:rect l="l" t="t" r="r" b="b"/>
            <a:pathLst>
              <a:path w="4780344" h="3228280">
                <a:moveTo>
                  <a:pt x="0" y="0"/>
                </a:moveTo>
                <a:lnTo>
                  <a:pt x="4780344" y="0"/>
                </a:lnTo>
                <a:lnTo>
                  <a:pt x="4780344" y="3228280"/>
                </a:lnTo>
                <a:lnTo>
                  <a:pt x="0" y="3228280"/>
                </a:lnTo>
                <a:close/>
              </a:path>
            </a:pathLst>
          </a:custGeom>
          <a:noFill/>
        </p:spPr>
        <p:txBody>
          <a:bodyPr vert="horz" wrap="square" lIns="135000" tIns="135000" rIns="135000" bIns="135000" rtlCol="0" anchor="ctr" anchorCtr="0">
            <a:no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5400" b="1" i="0" kern="1200">
                <a:solidFill>
                  <a:schemeClr val="bg1"/>
                </a:solidFill>
                <a:latin typeface="Helvetica" pitchFamily="2" charset="0"/>
                <a:ea typeface="+mn-ea"/>
                <a:cs typeface="+mn-cs"/>
              </a:defRPr>
            </a:lvl1pPr>
            <a:lvl2pPr marL="0" indent="0" algn="l" defTabSz="914400" rtl="0" eaLnBrk="1" latinLnBrk="0" hangingPunct="1">
              <a:lnSpc>
                <a:spcPct val="100000"/>
              </a:lnSpc>
              <a:spcBef>
                <a:spcPts val="2400"/>
              </a:spcBef>
              <a:buFont typeface="Arial" panose="020B0604020202020204" pitchFamily="34" charset="0"/>
              <a:buNone/>
              <a:defRPr sz="2000" b="1" i="0" kern="1200">
                <a:solidFill>
                  <a:schemeClr val="accent2">
                    <a:lumMod val="20000"/>
                    <a:lumOff val="80000"/>
                  </a:schemeClr>
                </a:solidFill>
                <a:latin typeface="Helvetica" pitchFamily="2" charset="0"/>
                <a:ea typeface="+mn-ea"/>
                <a:cs typeface="+mn-cs"/>
              </a:defRPr>
            </a:lvl2pPr>
            <a:lvl3pPr marL="0" indent="0" algn="l" defTabSz="914400" rtl="0" eaLnBrk="1" latinLnBrk="0" hangingPunct="1">
              <a:lnSpc>
                <a:spcPct val="100000"/>
              </a:lnSpc>
              <a:spcBef>
                <a:spcPts val="500"/>
              </a:spcBef>
              <a:buFont typeface="Calibri" panose="020F0502020204030204" pitchFamily="34" charset="0"/>
              <a:buNone/>
              <a:defRPr sz="1800" b="1" i="0" kern="1200">
                <a:solidFill>
                  <a:schemeClr val="accent2">
                    <a:lumMod val="20000"/>
                    <a:lumOff val="80000"/>
                  </a:schemeClr>
                </a:solidFill>
                <a:latin typeface="Helvetica" pitchFamily="2" charset="0"/>
                <a:ea typeface="+mn-ea"/>
                <a:cs typeface="+mn-cs"/>
              </a:defRPr>
            </a:lvl3pPr>
            <a:lvl4pPr marL="0" indent="0" algn="l" defTabSz="914400" rtl="0" eaLnBrk="1" latinLnBrk="0" hangingPunct="1">
              <a:lnSpc>
                <a:spcPct val="100000"/>
              </a:lnSpc>
              <a:spcBef>
                <a:spcPts val="800"/>
              </a:spcBef>
              <a:buFont typeface="Arial" panose="020B0604020202020204" pitchFamily="34" charset="0"/>
              <a:buNone/>
              <a:defRPr sz="1600" b="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1600" kern="1200">
                <a:solidFill>
                  <a:schemeClr val="tx2"/>
                </a:solidFill>
                <a:latin typeface="+mn-lt"/>
                <a:ea typeface="+mn-ea"/>
                <a:cs typeface="+mn-cs"/>
              </a:defRPr>
            </a:lvl5pPr>
            <a:lvl6pPr marL="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6pPr>
            <a:lvl7pPr marL="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7pPr>
            <a:lvl8pPr marL="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8pPr>
            <a:lvl9pPr marL="0" indent="0" algn="l" defTabSz="914400" rtl="0" eaLnBrk="1" latinLnBrk="0" hangingPunct="1">
              <a:lnSpc>
                <a:spcPct val="100000"/>
              </a:lnSpc>
              <a:spcBef>
                <a:spcPts val="500"/>
              </a:spcBef>
              <a:buFont typeface="Arial" panose="020B0604020202020204" pitchFamily="34" charset="0"/>
              <a:buNone/>
              <a:defRPr sz="1600" b="1" i="0" kern="1200">
                <a:solidFill>
                  <a:schemeClr val="accent2">
                    <a:lumMod val="20000"/>
                    <a:lumOff val="80000"/>
                  </a:schemeClr>
                </a:solidFill>
                <a:latin typeface="Helvetica" pitchFamily="2" charset="0"/>
                <a:ea typeface="+mn-ea"/>
                <a:cs typeface="+mn-cs"/>
              </a:defRPr>
            </a:lvl9pPr>
          </a:lstStyle>
          <a:p>
            <a:r>
              <a:rPr lang="en-AU" sz="8100" b="0" i="0" dirty="0">
                <a:latin typeface="Avenir Book" panose="02000503020000020003" pitchFamily="2" charset="0"/>
              </a:rPr>
              <a:t>Acknowledgement</a:t>
            </a:r>
          </a:p>
          <a:p>
            <a:r>
              <a:rPr lang="en-AU" sz="8100" b="0" i="0" dirty="0">
                <a:latin typeface="Avenir Book" panose="02000503020000020003" pitchFamily="2" charset="0"/>
              </a:rPr>
              <a:t>Of Country </a:t>
            </a:r>
          </a:p>
        </p:txBody>
      </p:sp>
    </p:spTree>
    <p:extLst>
      <p:ext uri="{BB962C8B-B14F-4D97-AF65-F5344CB8AC3E}">
        <p14:creationId xmlns:p14="http://schemas.microsoft.com/office/powerpoint/2010/main" val="292304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A3F1C04-3200-4425-86D0-2F9E2EAC9EF4}"/>
              </a:ext>
            </a:extLst>
          </p:cNvPr>
          <p:cNvSpPr/>
          <p:nvPr userDrawn="1"/>
        </p:nvSpPr>
        <p:spPr>
          <a:xfrm>
            <a:off x="-18001" y="0"/>
            <a:ext cx="18306002" cy="7760370"/>
          </a:xfrm>
          <a:prstGeom prst="rect">
            <a:avLst/>
          </a:prstGeom>
          <a:solidFill>
            <a:srgbClr val="229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700" noProof="0"/>
          </a:p>
        </p:txBody>
      </p:sp>
      <p:sp>
        <p:nvSpPr>
          <p:cNvPr id="5" name="Oval 4">
            <a:extLst>
              <a:ext uri="{FF2B5EF4-FFF2-40B4-BE49-F238E27FC236}">
                <a16:creationId xmlns:a16="http://schemas.microsoft.com/office/drawing/2014/main" id="{6E25DEDA-CBA5-8F4A-B549-C99DF9A6691C}"/>
              </a:ext>
            </a:extLst>
          </p:cNvPr>
          <p:cNvSpPr/>
          <p:nvPr userDrawn="1"/>
        </p:nvSpPr>
        <p:spPr>
          <a:xfrm>
            <a:off x="7052212" y="-266702"/>
            <a:ext cx="24717375" cy="24717375"/>
          </a:xfrm>
          <a:prstGeom prst="ellipse">
            <a:avLst/>
          </a:prstGeom>
          <a:solidFill>
            <a:schemeClr val="accent4">
              <a:lumMod val="50000"/>
              <a:alpha val="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Oval 5">
            <a:extLst>
              <a:ext uri="{FF2B5EF4-FFF2-40B4-BE49-F238E27FC236}">
                <a16:creationId xmlns:a16="http://schemas.microsoft.com/office/drawing/2014/main" id="{6E25DEDA-CBA5-8F4A-B549-C99DF9A6691C}"/>
              </a:ext>
            </a:extLst>
          </p:cNvPr>
          <p:cNvSpPr/>
          <p:nvPr userDrawn="1"/>
        </p:nvSpPr>
        <p:spPr>
          <a:xfrm>
            <a:off x="10794209" y="-266702"/>
            <a:ext cx="24717375" cy="24717375"/>
          </a:xfrm>
          <a:prstGeom prst="ellipse">
            <a:avLst/>
          </a:prstGeom>
          <a:solidFill>
            <a:schemeClr val="accent4">
              <a:lumMod val="50000"/>
              <a:alpha val="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Rectangle 1"/>
          <p:cNvSpPr/>
          <p:nvPr userDrawn="1"/>
        </p:nvSpPr>
        <p:spPr>
          <a:xfrm>
            <a:off x="-18001" y="7760370"/>
            <a:ext cx="18306002" cy="2526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3" name="Picture 2">
            <a:extLst>
              <a:ext uri="{FF2B5EF4-FFF2-40B4-BE49-F238E27FC236}">
                <a16:creationId xmlns:a16="http://schemas.microsoft.com/office/drawing/2014/main" id="{31411F6A-B2DA-8144-BA97-357E7C6EDBC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50095" y="8071452"/>
            <a:ext cx="6722765" cy="1904466"/>
          </a:xfrm>
          <a:prstGeom prst="rect">
            <a:avLst/>
          </a:prstGeom>
        </p:spPr>
      </p:pic>
      <p:sp>
        <p:nvSpPr>
          <p:cNvPr id="140" name="Subtitle 139">
            <a:extLst>
              <a:ext uri="{FF2B5EF4-FFF2-40B4-BE49-F238E27FC236}">
                <a16:creationId xmlns:a16="http://schemas.microsoft.com/office/drawing/2014/main" id="{1D7D280A-8F97-4666-B32E-23950B31DB3C}"/>
              </a:ext>
            </a:extLst>
          </p:cNvPr>
          <p:cNvSpPr>
            <a:spLocks noGrp="1"/>
          </p:cNvSpPr>
          <p:nvPr>
            <p:ph type="subTitle" idx="1" hasCustomPrompt="1"/>
          </p:nvPr>
        </p:nvSpPr>
        <p:spPr>
          <a:xfrm>
            <a:off x="750095" y="2722703"/>
            <a:ext cx="17007554" cy="3220898"/>
          </a:xfrm>
          <a:custGeom>
            <a:avLst/>
            <a:gdLst>
              <a:gd name="connsiteX0" fmla="*/ 0 w 4780344"/>
              <a:gd name="connsiteY0" fmla="*/ 0 h 3228280"/>
              <a:gd name="connsiteX1" fmla="*/ 4780344 w 4780344"/>
              <a:gd name="connsiteY1" fmla="*/ 0 h 3228280"/>
              <a:gd name="connsiteX2" fmla="*/ 4780344 w 4780344"/>
              <a:gd name="connsiteY2" fmla="*/ 3228280 h 3228280"/>
              <a:gd name="connsiteX3" fmla="*/ 0 w 4780344"/>
              <a:gd name="connsiteY3" fmla="*/ 3228280 h 3228280"/>
            </a:gdLst>
            <a:ahLst/>
            <a:cxnLst>
              <a:cxn ang="0">
                <a:pos x="connsiteX0" y="connsiteY0"/>
              </a:cxn>
              <a:cxn ang="0">
                <a:pos x="connsiteX1" y="connsiteY1"/>
              </a:cxn>
              <a:cxn ang="0">
                <a:pos x="connsiteX2" y="connsiteY2"/>
              </a:cxn>
              <a:cxn ang="0">
                <a:pos x="connsiteX3" y="connsiteY3"/>
              </a:cxn>
            </a:cxnLst>
            <a:rect l="l" t="t" r="r" b="b"/>
            <a:pathLst>
              <a:path w="4780344" h="3228280">
                <a:moveTo>
                  <a:pt x="0" y="0"/>
                </a:moveTo>
                <a:lnTo>
                  <a:pt x="4780344" y="0"/>
                </a:lnTo>
                <a:lnTo>
                  <a:pt x="4780344" y="3228280"/>
                </a:lnTo>
                <a:lnTo>
                  <a:pt x="0" y="3228280"/>
                </a:lnTo>
                <a:close/>
              </a:path>
            </a:pathLst>
          </a:custGeom>
          <a:noFill/>
        </p:spPr>
        <p:txBody>
          <a:bodyPr wrap="square" lIns="90000" tIns="90000" rIns="90000" bIns="90000" anchor="ctr" anchorCtr="0">
            <a:noAutofit/>
          </a:bodyPr>
          <a:lstStyle>
            <a:lvl1pPr marL="0" indent="0" algn="l">
              <a:spcBef>
                <a:spcPts val="0"/>
              </a:spcBef>
              <a:spcAft>
                <a:spcPts val="0"/>
              </a:spcAft>
              <a:buNone/>
              <a:defRPr sz="8100" b="0" i="0">
                <a:solidFill>
                  <a:schemeClr val="bg1"/>
                </a:solidFill>
                <a:latin typeface="Avenir Book" panose="02000503020000020003" pitchFamily="2" charset="0"/>
              </a:defRPr>
            </a:lvl1pPr>
            <a:lvl2pPr marL="0" indent="0" algn="l">
              <a:spcBef>
                <a:spcPts val="3600"/>
              </a:spcBef>
              <a:buNone/>
              <a:defRPr sz="3000" b="1" i="0">
                <a:solidFill>
                  <a:schemeClr val="accent2">
                    <a:lumMod val="20000"/>
                    <a:lumOff val="80000"/>
                  </a:schemeClr>
                </a:solidFill>
                <a:latin typeface="Helvetica" pitchFamily="2" charset="0"/>
              </a:defRPr>
            </a:lvl2pPr>
            <a:lvl3pPr marL="0" indent="0" algn="l">
              <a:buNone/>
              <a:defRPr sz="2700" b="1" i="0">
                <a:solidFill>
                  <a:schemeClr val="accent2">
                    <a:lumMod val="20000"/>
                    <a:lumOff val="80000"/>
                  </a:schemeClr>
                </a:solidFill>
                <a:latin typeface="Helvetica" pitchFamily="2" charset="0"/>
              </a:defRPr>
            </a:lvl3pPr>
            <a:lvl4pPr marL="0" indent="0" algn="l">
              <a:buNone/>
              <a:defRPr sz="2400" b="0"/>
            </a:lvl4pPr>
            <a:lvl5pPr marL="0" indent="0" algn="l">
              <a:buNone/>
              <a:defRPr sz="2400"/>
            </a:lvl5pPr>
            <a:lvl6pPr marL="0" indent="0" algn="l">
              <a:buNone/>
              <a:defRPr sz="2400"/>
            </a:lvl6pPr>
            <a:lvl7pPr marL="0" indent="0" algn="l">
              <a:buNone/>
              <a:defRPr sz="2400"/>
            </a:lvl7pPr>
            <a:lvl8pPr marL="0" indent="0" algn="l">
              <a:buNone/>
              <a:defRPr sz="2400"/>
            </a:lvl8pPr>
            <a:lvl9pPr marL="0" indent="0" algn="l">
              <a:buNone/>
              <a:defRPr sz="2400" b="1" i="0">
                <a:solidFill>
                  <a:schemeClr val="accent2">
                    <a:lumMod val="20000"/>
                    <a:lumOff val="80000"/>
                  </a:schemeClr>
                </a:solidFill>
                <a:latin typeface="Helvetica" pitchFamily="2" charset="0"/>
              </a:defRPr>
            </a:lvl9pPr>
          </a:lstStyle>
          <a:p>
            <a:r>
              <a:rPr lang="en-AU" noProof="0" dirty="0"/>
              <a:t>Click To Add Title</a:t>
            </a:r>
          </a:p>
          <a:p>
            <a:r>
              <a:rPr lang="en-AU" noProof="0" dirty="0"/>
              <a:t>You Can Have Up To </a:t>
            </a:r>
          </a:p>
          <a:p>
            <a:r>
              <a:rPr lang="en-AU" noProof="0" dirty="0"/>
              <a:t>Three Lines Of Text</a:t>
            </a:r>
          </a:p>
        </p:txBody>
      </p:sp>
    </p:spTree>
    <p:extLst>
      <p:ext uri="{BB962C8B-B14F-4D97-AF65-F5344CB8AC3E}">
        <p14:creationId xmlns:p14="http://schemas.microsoft.com/office/powerpoint/2010/main" val="2729933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ivider w pic">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A3F1C04-3200-4425-86D0-2F9E2EAC9EF4}"/>
              </a:ext>
            </a:extLst>
          </p:cNvPr>
          <p:cNvSpPr/>
          <p:nvPr userDrawn="1"/>
        </p:nvSpPr>
        <p:spPr>
          <a:xfrm>
            <a:off x="-1" y="-1"/>
            <a:ext cx="18306002" cy="10287002"/>
          </a:xfrm>
          <a:prstGeom prst="rect">
            <a:avLst/>
          </a:prstGeom>
          <a:solidFill>
            <a:srgbClr val="229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700" noProof="0">
              <a:solidFill>
                <a:srgbClr val="00B0F0"/>
              </a:solidFill>
            </a:endParaRPr>
          </a:p>
        </p:txBody>
      </p:sp>
      <p:sp>
        <p:nvSpPr>
          <p:cNvPr id="140" name="Subtitle 139">
            <a:extLst>
              <a:ext uri="{FF2B5EF4-FFF2-40B4-BE49-F238E27FC236}">
                <a16:creationId xmlns:a16="http://schemas.microsoft.com/office/drawing/2014/main" id="{1D7D280A-8F97-4666-B32E-23950B31DB3C}"/>
              </a:ext>
            </a:extLst>
          </p:cNvPr>
          <p:cNvSpPr>
            <a:spLocks noGrp="1"/>
          </p:cNvSpPr>
          <p:nvPr>
            <p:ph type="subTitle" idx="1" hasCustomPrompt="1"/>
          </p:nvPr>
        </p:nvSpPr>
        <p:spPr>
          <a:xfrm>
            <a:off x="750095" y="3438801"/>
            <a:ext cx="8165306" cy="3409395"/>
          </a:xfrm>
          <a:custGeom>
            <a:avLst/>
            <a:gdLst>
              <a:gd name="connsiteX0" fmla="*/ 0 w 4780344"/>
              <a:gd name="connsiteY0" fmla="*/ 0 h 3228280"/>
              <a:gd name="connsiteX1" fmla="*/ 4780344 w 4780344"/>
              <a:gd name="connsiteY1" fmla="*/ 0 h 3228280"/>
              <a:gd name="connsiteX2" fmla="*/ 4780344 w 4780344"/>
              <a:gd name="connsiteY2" fmla="*/ 3228280 h 3228280"/>
              <a:gd name="connsiteX3" fmla="*/ 0 w 4780344"/>
              <a:gd name="connsiteY3" fmla="*/ 3228280 h 3228280"/>
            </a:gdLst>
            <a:ahLst/>
            <a:cxnLst>
              <a:cxn ang="0">
                <a:pos x="connsiteX0" y="connsiteY0"/>
              </a:cxn>
              <a:cxn ang="0">
                <a:pos x="connsiteX1" y="connsiteY1"/>
              </a:cxn>
              <a:cxn ang="0">
                <a:pos x="connsiteX2" y="connsiteY2"/>
              </a:cxn>
              <a:cxn ang="0">
                <a:pos x="connsiteX3" y="connsiteY3"/>
              </a:cxn>
            </a:cxnLst>
            <a:rect l="l" t="t" r="r" b="b"/>
            <a:pathLst>
              <a:path w="4780344" h="3228280">
                <a:moveTo>
                  <a:pt x="0" y="0"/>
                </a:moveTo>
                <a:lnTo>
                  <a:pt x="4780344" y="0"/>
                </a:lnTo>
                <a:lnTo>
                  <a:pt x="4780344" y="3228280"/>
                </a:lnTo>
                <a:lnTo>
                  <a:pt x="0" y="3228280"/>
                </a:lnTo>
                <a:close/>
              </a:path>
            </a:pathLst>
          </a:custGeom>
          <a:noFill/>
        </p:spPr>
        <p:txBody>
          <a:bodyPr wrap="square" lIns="90000" tIns="90000" rIns="90000" bIns="90000" anchor="ctr" anchorCtr="0">
            <a:noAutofit/>
          </a:bodyPr>
          <a:lstStyle>
            <a:lvl1pPr marL="0" indent="0" algn="l">
              <a:spcAft>
                <a:spcPts val="1800"/>
              </a:spcAft>
              <a:buNone/>
              <a:defRPr sz="7200" b="0" i="0">
                <a:solidFill>
                  <a:schemeClr val="bg1"/>
                </a:solidFill>
                <a:latin typeface="Avenir Book" panose="02000503020000020003" pitchFamily="2" charset="0"/>
              </a:defRPr>
            </a:lvl1pPr>
            <a:lvl2pPr marL="0" indent="0" algn="l">
              <a:spcBef>
                <a:spcPts val="3600"/>
              </a:spcBef>
              <a:buNone/>
              <a:defRPr sz="4200" b="1" i="0">
                <a:solidFill>
                  <a:srgbClr val="00B0F0"/>
                </a:solidFill>
                <a:latin typeface="Helvetica" pitchFamily="2" charset="0"/>
              </a:defRPr>
            </a:lvl2pPr>
            <a:lvl3pPr marL="0" indent="0" algn="l">
              <a:buNone/>
              <a:defRPr sz="2700" b="1" i="0">
                <a:solidFill>
                  <a:schemeClr val="accent2"/>
                </a:solidFill>
                <a:latin typeface="Helvetica" pitchFamily="2" charset="0"/>
              </a:defRPr>
            </a:lvl3pPr>
            <a:lvl4pPr marL="0" indent="0" algn="l">
              <a:buNone/>
              <a:defRPr sz="2400" b="0"/>
            </a:lvl4pPr>
            <a:lvl5pPr marL="0" indent="0" algn="l">
              <a:buNone/>
              <a:defRPr sz="2400"/>
            </a:lvl5pPr>
            <a:lvl6pPr marL="0" indent="0" algn="l">
              <a:buNone/>
              <a:defRPr sz="2400"/>
            </a:lvl6pPr>
            <a:lvl7pPr marL="0" indent="0" algn="l">
              <a:buNone/>
              <a:defRPr sz="2400"/>
            </a:lvl7pPr>
            <a:lvl8pPr marL="0" indent="0" algn="l">
              <a:buNone/>
              <a:defRPr sz="2400"/>
            </a:lvl8pPr>
            <a:lvl9pPr marL="0" indent="0" algn="l">
              <a:buNone/>
              <a:defRPr sz="2400" b="1" i="0">
                <a:solidFill>
                  <a:schemeClr val="accent2"/>
                </a:solidFill>
                <a:latin typeface="Helvetica" pitchFamily="2" charset="0"/>
              </a:defRPr>
            </a:lvl9pPr>
          </a:lstStyle>
          <a:p>
            <a:r>
              <a:rPr lang="en-AU" noProof="0" dirty="0"/>
              <a:t>Chapter heading with image</a:t>
            </a:r>
          </a:p>
        </p:txBody>
      </p:sp>
      <p:sp>
        <p:nvSpPr>
          <p:cNvPr id="142" name="Picture Placeholder 141">
            <a:extLst>
              <a:ext uri="{FF2B5EF4-FFF2-40B4-BE49-F238E27FC236}">
                <a16:creationId xmlns:a16="http://schemas.microsoft.com/office/drawing/2014/main" id="{7FEBB377-447E-4F52-87D8-8001155A75D2}"/>
              </a:ext>
            </a:extLst>
          </p:cNvPr>
          <p:cNvSpPr>
            <a:spLocks noGrp="1"/>
          </p:cNvSpPr>
          <p:nvPr>
            <p:ph type="pic" sz="quarter" idx="13"/>
          </p:nvPr>
        </p:nvSpPr>
        <p:spPr>
          <a:xfrm>
            <a:off x="9859973" y="1677920"/>
            <a:ext cx="6931157" cy="6931157"/>
          </a:xfrm>
          <a:prstGeom prst="ellipse">
            <a:avLst/>
          </a:prstGeom>
          <a:solidFill>
            <a:schemeClr val="bg1">
              <a:lumMod val="85000"/>
            </a:schemeClr>
          </a:solidFill>
        </p:spPr>
        <p:txBody>
          <a:bodyPr wrap="square" lIns="360000" tIns="360000" rIns="360000" bIns="360000" anchor="ctr">
            <a:noAutofit/>
          </a:bodyPr>
          <a:lstStyle>
            <a:lvl1pPr algn="r">
              <a:defRPr sz="2400">
                <a:solidFill>
                  <a:schemeClr val="tx1">
                    <a:lumMod val="50000"/>
                    <a:lumOff val="50000"/>
                  </a:schemeClr>
                </a:solidFill>
              </a:defRPr>
            </a:lvl1pPr>
          </a:lstStyle>
          <a:p>
            <a:r>
              <a:rPr lang="en-US" noProof="0"/>
              <a:t>Click icon to add picture</a:t>
            </a:r>
            <a:endParaRPr lang="en-AU" noProof="0"/>
          </a:p>
        </p:txBody>
      </p:sp>
    </p:spTree>
    <p:extLst>
      <p:ext uri="{BB962C8B-B14F-4D97-AF65-F5344CB8AC3E}">
        <p14:creationId xmlns:p14="http://schemas.microsoft.com/office/powerpoint/2010/main" val="1639330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efore You Go">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6E25DEDA-CBA5-8F4A-B549-C99DF9A6691C}"/>
              </a:ext>
            </a:extLst>
          </p:cNvPr>
          <p:cNvSpPr/>
          <p:nvPr userDrawn="1"/>
        </p:nvSpPr>
        <p:spPr>
          <a:xfrm>
            <a:off x="9747285" y="-278207"/>
            <a:ext cx="24717375" cy="24717375"/>
          </a:xfrm>
          <a:prstGeom prst="ellipse">
            <a:avLst/>
          </a:prstGeom>
          <a:solidFill>
            <a:srgbClr val="229CD0">
              <a:alpha val="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Oval 7">
            <a:extLst>
              <a:ext uri="{FF2B5EF4-FFF2-40B4-BE49-F238E27FC236}">
                <a16:creationId xmlns:a16="http://schemas.microsoft.com/office/drawing/2014/main" id="{6E25DEDA-CBA5-8F4A-B549-C99DF9A6691C}"/>
              </a:ext>
            </a:extLst>
          </p:cNvPr>
          <p:cNvSpPr/>
          <p:nvPr userDrawn="1"/>
        </p:nvSpPr>
        <p:spPr>
          <a:xfrm>
            <a:off x="12782055" y="-615090"/>
            <a:ext cx="24717375" cy="24717375"/>
          </a:xfrm>
          <a:prstGeom prst="ellipse">
            <a:avLst/>
          </a:prstGeom>
          <a:solidFill>
            <a:srgbClr val="229CD0">
              <a:alpha val="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Picture Placeholder 8">
            <a:extLst>
              <a:ext uri="{FF2B5EF4-FFF2-40B4-BE49-F238E27FC236}">
                <a16:creationId xmlns:a16="http://schemas.microsoft.com/office/drawing/2014/main" id="{2DF14112-10F2-4A1F-8E84-625C042A78AF}"/>
              </a:ext>
            </a:extLst>
          </p:cNvPr>
          <p:cNvSpPr>
            <a:spLocks noGrp="1" noChangeAspect="1"/>
          </p:cNvSpPr>
          <p:nvPr>
            <p:ph type="pic" sz="quarter" idx="14" hasCustomPrompt="1"/>
          </p:nvPr>
        </p:nvSpPr>
        <p:spPr>
          <a:xfrm>
            <a:off x="4474374" y="5381711"/>
            <a:ext cx="2736540" cy="2802033"/>
          </a:xfrm>
          <a:prstGeom prst="ellipse">
            <a:avLst/>
          </a:prstGeom>
          <a:blipFill>
            <a:blip r:embed="rId2" cstate="screen">
              <a:extLst>
                <a:ext uri="{28A0092B-C50C-407E-A947-70E740481C1C}">
                  <a14:useLocalDpi xmlns:a14="http://schemas.microsoft.com/office/drawing/2010/main"/>
                </a:ext>
              </a:extLst>
            </a:blip>
            <a:srcRect/>
            <a:stretch>
              <a:fillRect l="-12818" t="-6998" r="-14598" b="-250"/>
            </a:stretch>
          </a:blipFill>
        </p:spPr>
        <p:txBody>
          <a:bodyPr>
            <a:normAutofit/>
          </a:bodyPr>
          <a:lstStyle>
            <a:lvl1pPr rtl="0">
              <a:defRPr sz="2400" b="0" i="0">
                <a:solidFill>
                  <a:schemeClr val="tx1">
                    <a:lumMod val="50000"/>
                    <a:lumOff val="50000"/>
                  </a:schemeClr>
                </a:solidFill>
                <a:latin typeface="Avenir Book" panose="02000503020000020003" pitchFamily="2" charset="0"/>
              </a:defRPr>
            </a:lvl1pPr>
          </a:lstStyle>
          <a:p>
            <a:r>
              <a:rPr lang="en-AU" dirty="0"/>
              <a:t>Click icon to add image of </a:t>
            </a:r>
            <a:r>
              <a:rPr lang="en-AU" dirty="0" err="1"/>
              <a:t>spresentere</a:t>
            </a:r>
            <a:endParaRPr lang="en-AU" dirty="0"/>
          </a:p>
        </p:txBody>
      </p:sp>
      <p:sp>
        <p:nvSpPr>
          <p:cNvPr id="3" name="Title 2"/>
          <p:cNvSpPr>
            <a:spLocks noGrp="1"/>
          </p:cNvSpPr>
          <p:nvPr>
            <p:ph type="title" hasCustomPrompt="1"/>
          </p:nvPr>
        </p:nvSpPr>
        <p:spPr>
          <a:xfrm>
            <a:off x="1402952" y="1222253"/>
            <a:ext cx="15444000" cy="1331040"/>
          </a:xfrm>
        </p:spPr>
        <p:txBody>
          <a:bodyPr/>
          <a:lstStyle/>
          <a:p>
            <a:r>
              <a:rPr lang="en-US"/>
              <a:t>Before You Go</a:t>
            </a:r>
          </a:p>
        </p:txBody>
      </p:sp>
    </p:spTree>
    <p:extLst>
      <p:ext uri="{BB962C8B-B14F-4D97-AF65-F5344CB8AC3E}">
        <p14:creationId xmlns:p14="http://schemas.microsoft.com/office/powerpoint/2010/main" val="28854813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A3F1C04-3200-4425-86D0-2F9E2EAC9EF4}"/>
              </a:ext>
            </a:extLst>
          </p:cNvPr>
          <p:cNvSpPr/>
          <p:nvPr userDrawn="1"/>
        </p:nvSpPr>
        <p:spPr>
          <a:xfrm>
            <a:off x="-18001" y="-4"/>
            <a:ext cx="18306002" cy="10287002"/>
          </a:xfrm>
          <a:prstGeom prst="rect">
            <a:avLst/>
          </a:prstGeom>
          <a:solidFill>
            <a:srgbClr val="229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ctr">
              <a:buFont typeface="+mj-lt"/>
              <a:buAutoNum type="arabicPeriod"/>
            </a:pPr>
            <a:endParaRPr lang="en-AU" sz="2700" noProof="0">
              <a:solidFill>
                <a:srgbClr val="229CD0"/>
              </a:solidFill>
            </a:endParaRPr>
          </a:p>
        </p:txBody>
      </p:sp>
      <p:sp>
        <p:nvSpPr>
          <p:cNvPr id="2" name="TextBox 1">
            <a:extLst>
              <a:ext uri="{FF2B5EF4-FFF2-40B4-BE49-F238E27FC236}">
                <a16:creationId xmlns:a16="http://schemas.microsoft.com/office/drawing/2014/main" id="{B196D528-3F8C-4131-B8C8-D41C96117732}"/>
              </a:ext>
            </a:extLst>
          </p:cNvPr>
          <p:cNvSpPr txBox="1"/>
          <p:nvPr userDrawn="1"/>
        </p:nvSpPr>
        <p:spPr>
          <a:xfrm>
            <a:off x="1329032" y="4381748"/>
            <a:ext cx="11151702" cy="1523495"/>
          </a:xfrm>
          <a:prstGeom prst="rect">
            <a:avLst/>
          </a:prstGeom>
          <a:noFill/>
        </p:spPr>
        <p:txBody>
          <a:bodyPr wrap="none" rtlCol="0" anchor="ctr" anchorCtr="0">
            <a:noAutofit/>
          </a:bodyPr>
          <a:lstStyle/>
          <a:p>
            <a:r>
              <a:rPr lang="en-AU" sz="9000" b="0" i="0" kern="1200" dirty="0">
                <a:solidFill>
                  <a:schemeClr val="bg1"/>
                </a:solidFill>
                <a:latin typeface="Avenir Book" panose="02000503020000020003" pitchFamily="2" charset="0"/>
                <a:ea typeface="Helvetica" charset="0"/>
                <a:cs typeface="Helvetica" charset="0"/>
              </a:rPr>
              <a:t>Thank you</a:t>
            </a:r>
          </a:p>
        </p:txBody>
      </p:sp>
      <p:sp>
        <p:nvSpPr>
          <p:cNvPr id="13" name="Oval 12">
            <a:extLst>
              <a:ext uri="{FF2B5EF4-FFF2-40B4-BE49-F238E27FC236}">
                <a16:creationId xmlns:a16="http://schemas.microsoft.com/office/drawing/2014/main" id="{6E25DEDA-CBA5-8F4A-B549-C99DF9A6691C}"/>
              </a:ext>
            </a:extLst>
          </p:cNvPr>
          <p:cNvSpPr/>
          <p:nvPr userDrawn="1"/>
        </p:nvSpPr>
        <p:spPr>
          <a:xfrm>
            <a:off x="6904883" y="-266702"/>
            <a:ext cx="24717375" cy="24717375"/>
          </a:xfrm>
          <a:prstGeom prst="ellipse">
            <a:avLst/>
          </a:prstGeom>
          <a:solidFill>
            <a:schemeClr val="accent1">
              <a:alpha val="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Oval 13">
            <a:extLst>
              <a:ext uri="{FF2B5EF4-FFF2-40B4-BE49-F238E27FC236}">
                <a16:creationId xmlns:a16="http://schemas.microsoft.com/office/drawing/2014/main" id="{6E25DEDA-CBA5-8F4A-B549-C99DF9A6691C}"/>
              </a:ext>
            </a:extLst>
          </p:cNvPr>
          <p:cNvSpPr/>
          <p:nvPr userDrawn="1"/>
        </p:nvSpPr>
        <p:spPr>
          <a:xfrm>
            <a:off x="9510525" y="-266702"/>
            <a:ext cx="24717375" cy="24717375"/>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5" name="Picture 14">
            <a:extLst>
              <a:ext uri="{FF2B5EF4-FFF2-40B4-BE49-F238E27FC236}">
                <a16:creationId xmlns:a16="http://schemas.microsoft.com/office/drawing/2014/main" id="{31411F6A-B2DA-8144-BA97-357E7C6EDB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90243" y="8104737"/>
            <a:ext cx="6184251" cy="1751913"/>
          </a:xfrm>
          <a:prstGeom prst="rect">
            <a:avLst/>
          </a:prstGeom>
        </p:spPr>
      </p:pic>
    </p:spTree>
    <p:extLst>
      <p:ext uri="{BB962C8B-B14F-4D97-AF65-F5344CB8AC3E}">
        <p14:creationId xmlns:p14="http://schemas.microsoft.com/office/powerpoint/2010/main" val="2048883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6/7/23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hyperlink" Target="mailto:education@rlc.org.au" TargetMode="External"/><Relationship Id="rId4" Type="http://schemas.openxmlformats.org/officeDocument/2006/relationships/hyperlink" Target="http://rlc.org.au/trainin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31DBEED-DD08-EF44-8C8D-81F1056BBFC2}"/>
              </a:ext>
            </a:extLst>
          </p:cNvPr>
          <p:cNvSpPr>
            <a:spLocks noGrp="1"/>
          </p:cNvSpPr>
          <p:nvPr>
            <p:ph type="subTitle" idx="1"/>
          </p:nvPr>
        </p:nvSpPr>
        <p:spPr/>
        <p:txBody>
          <a:bodyPr/>
          <a:lstStyle/>
          <a:p>
            <a:r>
              <a:rPr lang="en-AU" sz="7200" b="1" dirty="0">
                <a:latin typeface="Arial" panose="020B0604020202020204" pitchFamily="34" charset="0"/>
                <a:cs typeface="Arial" panose="020B0604020202020204" pitchFamily="34" charset="0"/>
              </a:rPr>
              <a:t>Fines and the Impact of the </a:t>
            </a:r>
            <a:br>
              <a:rPr lang="en-AU" sz="7200" b="1" dirty="0">
                <a:latin typeface="Arial" panose="020B0604020202020204" pitchFamily="34" charset="0"/>
                <a:cs typeface="Arial" panose="020B0604020202020204" pitchFamily="34" charset="0"/>
              </a:rPr>
            </a:br>
            <a:r>
              <a:rPr lang="en-AU" sz="7200" b="1" dirty="0">
                <a:latin typeface="Arial" panose="020B0604020202020204" pitchFamily="34" charset="0"/>
                <a:cs typeface="Arial" panose="020B0604020202020204" pitchFamily="34" charset="0"/>
              </a:rPr>
              <a:t>Recent NSW Supreme Court Case </a:t>
            </a:r>
          </a:p>
          <a:p>
            <a:br>
              <a:rPr lang="en-AU" sz="3600" b="1" dirty="0">
                <a:latin typeface="Arial" panose="020B0604020202020204" pitchFamily="34" charset="0"/>
                <a:cs typeface="Arial" panose="020B0604020202020204" pitchFamily="34" charset="0"/>
              </a:rPr>
            </a:br>
            <a:br>
              <a:rPr lang="en-AU" sz="3600" b="1" dirty="0">
                <a:latin typeface="Arial" panose="020B0604020202020204" pitchFamily="34" charset="0"/>
                <a:cs typeface="Arial" panose="020B0604020202020204" pitchFamily="34" charset="0"/>
              </a:rPr>
            </a:br>
            <a:r>
              <a:rPr lang="en-AU" sz="3600" b="1" dirty="0">
                <a:latin typeface="Arial" panose="020B0604020202020204" pitchFamily="34" charset="0"/>
                <a:cs typeface="Arial" panose="020B0604020202020204" pitchFamily="34" charset="0"/>
              </a:rPr>
              <a:t>Samantha Lee, Senior Solicitor, Redfern Legal Centre</a:t>
            </a:r>
            <a:br>
              <a:rPr lang="en-AU" sz="3600" b="1" dirty="0">
                <a:latin typeface="Arial" panose="020B0604020202020204" pitchFamily="34" charset="0"/>
                <a:cs typeface="Arial" panose="020B0604020202020204" pitchFamily="34" charset="0"/>
              </a:rPr>
            </a:br>
            <a:br>
              <a:rPr lang="en-AU" sz="3600" b="1" dirty="0">
                <a:latin typeface="Arial" panose="020B0604020202020204" pitchFamily="34" charset="0"/>
                <a:cs typeface="Arial" panose="020B0604020202020204" pitchFamily="34" charset="0"/>
              </a:rPr>
            </a:br>
            <a:r>
              <a:rPr lang="en-AU" sz="3600" b="1" dirty="0">
                <a:latin typeface="Arial" panose="020B0604020202020204" pitchFamily="34" charset="0"/>
                <a:cs typeface="Arial" panose="020B0604020202020204" pitchFamily="34" charset="0"/>
              </a:rPr>
              <a:t>Timothy Smartt, Barrister at Tenth Floor Chambers</a:t>
            </a:r>
          </a:p>
        </p:txBody>
      </p:sp>
    </p:spTree>
    <p:extLst>
      <p:ext uri="{BB962C8B-B14F-4D97-AF65-F5344CB8AC3E}">
        <p14:creationId xmlns:p14="http://schemas.microsoft.com/office/powerpoint/2010/main" val="613972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
        <p:nvSpPr>
          <p:cNvPr id="7" name="TextBox 7"/>
          <p:cNvSpPr txBox="1"/>
          <p:nvPr/>
        </p:nvSpPr>
        <p:spPr>
          <a:xfrm>
            <a:off x="9135708" y="3825541"/>
            <a:ext cx="16585" cy="3230614"/>
          </a:xfrm>
          <a:prstGeom prst="rect">
            <a:avLst/>
          </a:prstGeom>
        </p:spPr>
        <p:txBody>
          <a:bodyPr lIns="0" tIns="0" rIns="0" bIns="0" rtlCol="0" anchor="t">
            <a:spAutoFit/>
          </a:bodyPr>
          <a:lstStyle/>
          <a:p>
            <a:pPr algn="ctr">
              <a:lnSpc>
                <a:spcPts val="18804"/>
              </a:lnSpc>
              <a:spcBef>
                <a:spcPct val="0"/>
              </a:spcBef>
            </a:pPr>
            <a:endParaRPr/>
          </a:p>
        </p:txBody>
      </p:sp>
      <p:pic>
        <p:nvPicPr>
          <p:cNvPr id="8" name="Picture 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0800000">
            <a:off x="7807258" y="5860550"/>
            <a:ext cx="2656900" cy="1195605"/>
          </a:xfrm>
          <a:prstGeom prst="rect">
            <a:avLst/>
          </a:prstGeom>
        </p:spPr>
      </p:pic>
      <p:sp>
        <p:nvSpPr>
          <p:cNvPr id="9" name="TextBox 9"/>
          <p:cNvSpPr txBox="1"/>
          <p:nvPr/>
        </p:nvSpPr>
        <p:spPr>
          <a:xfrm>
            <a:off x="9822901" y="6053327"/>
            <a:ext cx="6936243" cy="2414225"/>
          </a:xfrm>
          <a:prstGeom prst="rect">
            <a:avLst/>
          </a:prstGeom>
        </p:spPr>
        <p:txBody>
          <a:bodyPr lIns="0" tIns="0" rIns="0" bIns="0" rtlCol="0" anchor="t">
            <a:spAutoFit/>
          </a:bodyPr>
          <a:lstStyle/>
          <a:p>
            <a:pPr algn="ctr">
              <a:lnSpc>
                <a:spcPts val="5129"/>
              </a:lnSpc>
            </a:pPr>
            <a:r>
              <a:rPr lang="en-US" sz="2833">
                <a:solidFill>
                  <a:srgbClr val="DB662F"/>
                </a:solidFill>
                <a:latin typeface="Canva Sans 2 Bold"/>
              </a:rPr>
              <a:t>No mention of s.10 or PH Act</a:t>
            </a:r>
          </a:p>
          <a:p>
            <a:pPr algn="ctr">
              <a:lnSpc>
                <a:spcPts val="5129"/>
              </a:lnSpc>
            </a:pPr>
            <a:endParaRPr lang="en-US" sz="2833">
              <a:solidFill>
                <a:srgbClr val="DB662F"/>
              </a:solidFill>
              <a:latin typeface="Canva Sans 2 Bold"/>
            </a:endParaRPr>
          </a:p>
          <a:p>
            <a:pPr algn="ctr">
              <a:lnSpc>
                <a:spcPts val="4725"/>
              </a:lnSpc>
            </a:pPr>
            <a:endParaRPr lang="en-US" sz="2833">
              <a:solidFill>
                <a:srgbClr val="DB662F"/>
              </a:solidFill>
              <a:latin typeface="Canva Sans 2 Bold"/>
            </a:endParaRPr>
          </a:p>
          <a:p>
            <a:pPr algn="ctr">
              <a:lnSpc>
                <a:spcPts val="4457"/>
              </a:lnSpc>
            </a:pPr>
            <a:endParaRPr lang="en-US" sz="2833">
              <a:solidFill>
                <a:srgbClr val="DB662F"/>
              </a:solidFill>
              <a:latin typeface="Canva Sans 2 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pic>
        <p:nvPicPr>
          <p:cNvPr id="7"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0800000">
            <a:off x="11007917" y="4326824"/>
            <a:ext cx="2656900" cy="1195605"/>
          </a:xfrm>
          <a:prstGeom prst="rect">
            <a:avLst/>
          </a:prstGeom>
        </p:spPr>
      </p:pic>
      <p:sp>
        <p:nvSpPr>
          <p:cNvPr id="8" name="TextBox 8"/>
          <p:cNvSpPr txBox="1"/>
          <p:nvPr/>
        </p:nvSpPr>
        <p:spPr>
          <a:xfrm>
            <a:off x="10832780" y="5779462"/>
            <a:ext cx="6936243" cy="2414225"/>
          </a:xfrm>
          <a:prstGeom prst="rect">
            <a:avLst/>
          </a:prstGeom>
        </p:spPr>
        <p:txBody>
          <a:bodyPr lIns="0" tIns="0" rIns="0" bIns="0" rtlCol="0" anchor="t">
            <a:spAutoFit/>
          </a:bodyPr>
          <a:lstStyle/>
          <a:p>
            <a:pPr algn="ctr">
              <a:lnSpc>
                <a:spcPts val="5129"/>
              </a:lnSpc>
            </a:pPr>
            <a:r>
              <a:rPr lang="en-US" sz="2833">
                <a:solidFill>
                  <a:srgbClr val="DB662F"/>
                </a:solidFill>
                <a:latin typeface="Canva Sans 2 Bold"/>
              </a:rPr>
              <a:t>No mention of s.10 or PH Act</a:t>
            </a:r>
          </a:p>
          <a:p>
            <a:pPr algn="ctr">
              <a:lnSpc>
                <a:spcPts val="5129"/>
              </a:lnSpc>
            </a:pPr>
            <a:endParaRPr lang="en-US" sz="2833">
              <a:solidFill>
                <a:srgbClr val="DB662F"/>
              </a:solidFill>
              <a:latin typeface="Canva Sans 2 Bold"/>
            </a:endParaRPr>
          </a:p>
          <a:p>
            <a:pPr algn="ctr">
              <a:lnSpc>
                <a:spcPts val="4725"/>
              </a:lnSpc>
            </a:pPr>
            <a:endParaRPr lang="en-US" sz="2833">
              <a:solidFill>
                <a:srgbClr val="DB662F"/>
              </a:solidFill>
              <a:latin typeface="Canva Sans 2 Bold"/>
            </a:endParaRPr>
          </a:p>
          <a:p>
            <a:pPr algn="ctr">
              <a:lnSpc>
                <a:spcPts val="4457"/>
              </a:lnSpc>
            </a:pPr>
            <a:endParaRPr lang="en-US" sz="2833">
              <a:solidFill>
                <a:srgbClr val="DB662F"/>
              </a:solidFill>
              <a:latin typeface="Canva Sans 2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alphaModFix amt="50000"/>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
        <p:nvSpPr>
          <p:cNvPr id="7" name="TextBox 7"/>
          <p:cNvSpPr txBox="1"/>
          <p:nvPr/>
        </p:nvSpPr>
        <p:spPr>
          <a:xfrm>
            <a:off x="572032" y="731538"/>
            <a:ext cx="11018316" cy="7308154"/>
          </a:xfrm>
          <a:prstGeom prst="rect">
            <a:avLst/>
          </a:prstGeom>
        </p:spPr>
        <p:txBody>
          <a:bodyPr lIns="0" tIns="0" rIns="0" bIns="0" rtlCol="0" anchor="t">
            <a:spAutoFit/>
          </a:bodyPr>
          <a:lstStyle/>
          <a:p>
            <a:pPr algn="ctr">
              <a:lnSpc>
                <a:spcPts val="8063"/>
              </a:lnSpc>
              <a:spcBef>
                <a:spcPct val="0"/>
              </a:spcBef>
            </a:pPr>
            <a:r>
              <a:rPr lang="en-US" sz="5759">
                <a:solidFill>
                  <a:srgbClr val="FF0000"/>
                </a:solidFill>
                <a:latin typeface="Open Sauce Bold"/>
              </a:rPr>
              <a:t>The Stats </a:t>
            </a:r>
          </a:p>
          <a:p>
            <a:pPr algn="ctr">
              <a:lnSpc>
                <a:spcPts val="6105"/>
              </a:lnSpc>
              <a:spcBef>
                <a:spcPct val="0"/>
              </a:spcBef>
            </a:pPr>
            <a:endParaRPr lang="en-US" sz="5759">
              <a:solidFill>
                <a:srgbClr val="DB662F"/>
              </a:solidFill>
              <a:latin typeface="Open Sauce Bold"/>
            </a:endParaRPr>
          </a:p>
          <a:p>
            <a:pPr algn="ctr">
              <a:lnSpc>
                <a:spcPts val="4799"/>
              </a:lnSpc>
              <a:spcBef>
                <a:spcPct val="0"/>
              </a:spcBef>
            </a:pPr>
            <a:r>
              <a:rPr lang="en-US" sz="3428">
                <a:solidFill>
                  <a:srgbClr val="000000"/>
                </a:solidFill>
                <a:latin typeface="Open Sauce Bold"/>
              </a:rPr>
              <a:t>62,074 fines issued - value of $56,540,740</a:t>
            </a:r>
          </a:p>
          <a:p>
            <a:pPr algn="ctr">
              <a:lnSpc>
                <a:spcPts val="4799"/>
              </a:lnSpc>
              <a:spcBef>
                <a:spcPct val="0"/>
              </a:spcBef>
            </a:pPr>
            <a:endParaRPr lang="en-US" sz="3428">
              <a:solidFill>
                <a:srgbClr val="000000"/>
              </a:solidFill>
              <a:latin typeface="Open Sauce Bold"/>
            </a:endParaRPr>
          </a:p>
          <a:p>
            <a:pPr algn="ctr">
              <a:lnSpc>
                <a:spcPts val="4799"/>
              </a:lnSpc>
              <a:spcBef>
                <a:spcPct val="0"/>
              </a:spcBef>
            </a:pPr>
            <a:r>
              <a:rPr lang="en-US" sz="3428">
                <a:solidFill>
                  <a:srgbClr val="000000"/>
                </a:solidFill>
                <a:latin typeface="Open Sauce Bold"/>
              </a:rPr>
              <a:t>15,133 have been paid - value of $13,479,080</a:t>
            </a:r>
          </a:p>
          <a:p>
            <a:pPr algn="ctr">
              <a:lnSpc>
                <a:spcPts val="4799"/>
              </a:lnSpc>
              <a:spcBef>
                <a:spcPct val="0"/>
              </a:spcBef>
            </a:pPr>
            <a:endParaRPr lang="en-US" sz="3428">
              <a:solidFill>
                <a:srgbClr val="000000"/>
              </a:solidFill>
              <a:latin typeface="Open Sauce Bold"/>
            </a:endParaRPr>
          </a:p>
          <a:p>
            <a:pPr algn="ctr">
              <a:lnSpc>
                <a:spcPts val="4799"/>
              </a:lnSpc>
              <a:spcBef>
                <a:spcPct val="0"/>
              </a:spcBef>
            </a:pPr>
            <a:r>
              <a:rPr lang="en-US" sz="3428">
                <a:solidFill>
                  <a:srgbClr val="000000"/>
                </a:solidFill>
                <a:latin typeface="Open Sauce Bold"/>
              </a:rPr>
              <a:t>Total court elections: 3,000</a:t>
            </a:r>
          </a:p>
          <a:p>
            <a:pPr algn="ctr">
              <a:lnSpc>
                <a:spcPts val="4799"/>
              </a:lnSpc>
              <a:spcBef>
                <a:spcPct val="0"/>
              </a:spcBef>
            </a:pPr>
            <a:endParaRPr lang="en-US" sz="3428">
              <a:solidFill>
                <a:srgbClr val="000000"/>
              </a:solidFill>
              <a:latin typeface="Open Sauce Bold"/>
            </a:endParaRPr>
          </a:p>
          <a:p>
            <a:pPr algn="ctr">
              <a:lnSpc>
                <a:spcPts val="4799"/>
              </a:lnSpc>
              <a:spcBef>
                <a:spcPct val="0"/>
              </a:spcBef>
            </a:pPr>
            <a:r>
              <a:rPr lang="en-US" sz="3428">
                <a:solidFill>
                  <a:srgbClr val="000000"/>
                </a:solidFill>
                <a:latin typeface="Open Sauce Bold"/>
              </a:rPr>
              <a:t>Total requests for review: 9,227</a:t>
            </a:r>
          </a:p>
          <a:p>
            <a:pPr algn="ctr">
              <a:lnSpc>
                <a:spcPts val="4799"/>
              </a:lnSpc>
              <a:spcBef>
                <a:spcPct val="0"/>
              </a:spcBef>
            </a:pPr>
            <a:endParaRPr lang="en-US" sz="3428">
              <a:solidFill>
                <a:srgbClr val="000000"/>
              </a:solidFill>
              <a:latin typeface="Open Sauce Bold"/>
            </a:endParaRPr>
          </a:p>
          <a:p>
            <a:pPr algn="ctr">
              <a:lnSpc>
                <a:spcPts val="4799"/>
              </a:lnSpc>
              <a:spcBef>
                <a:spcPct val="0"/>
              </a:spcBef>
            </a:pPr>
            <a:r>
              <a:rPr lang="en-US" sz="3428">
                <a:solidFill>
                  <a:srgbClr val="000000"/>
                </a:solidFill>
                <a:latin typeface="Open Sauce Bold"/>
              </a:rPr>
              <a:t>Total fines withdrawn: 1,288 </a:t>
            </a:r>
          </a:p>
        </p:txBody>
      </p:sp>
      <p:sp>
        <p:nvSpPr>
          <p:cNvPr id="8" name="TextBox 8"/>
          <p:cNvSpPr txBox="1"/>
          <p:nvPr/>
        </p:nvSpPr>
        <p:spPr>
          <a:xfrm>
            <a:off x="2807840" y="8524055"/>
            <a:ext cx="15589765" cy="352425"/>
          </a:xfrm>
          <a:prstGeom prst="rect">
            <a:avLst/>
          </a:prstGeom>
        </p:spPr>
        <p:txBody>
          <a:bodyPr lIns="0" tIns="0" rIns="0" bIns="0" rtlCol="0" anchor="t">
            <a:spAutoFit/>
          </a:bodyPr>
          <a:lstStyle/>
          <a:p>
            <a:pPr algn="r">
              <a:lnSpc>
                <a:spcPts val="2735"/>
              </a:lnSpc>
            </a:pPr>
            <a:r>
              <a:rPr lang="en-US" sz="2000">
                <a:solidFill>
                  <a:srgbClr val="303030"/>
                </a:solidFill>
                <a:latin typeface="Arial" panose="020B0604020202020204" pitchFamily="34" charset="0"/>
                <a:cs typeface="Arial" panose="020B0604020202020204" pitchFamily="34" charset="0"/>
              </a:rPr>
              <a:t>Source: statistics from Revenue NSW: FY 2022/23, 2021/22, 2020/21,2019/20</a:t>
            </a:r>
            <a:r>
              <a:rPr lang="en-US" sz="2279">
                <a:solidFill>
                  <a:srgbClr val="303030"/>
                </a:solidFill>
                <a:latin typeface="Neue Machina Bold"/>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
        <p:nvSpPr>
          <p:cNvPr id="7" name="TextBox 7"/>
          <p:cNvSpPr txBox="1"/>
          <p:nvPr/>
        </p:nvSpPr>
        <p:spPr>
          <a:xfrm>
            <a:off x="5130720" y="1501676"/>
            <a:ext cx="12128580" cy="6724017"/>
          </a:xfrm>
          <a:prstGeom prst="rect">
            <a:avLst/>
          </a:prstGeom>
        </p:spPr>
        <p:txBody>
          <a:bodyPr lIns="0" tIns="0" rIns="0" bIns="0" rtlCol="0" anchor="t">
            <a:spAutoFit/>
          </a:bodyPr>
          <a:lstStyle/>
          <a:p>
            <a:pPr algn="ctr">
              <a:lnSpc>
                <a:spcPts val="10779"/>
              </a:lnSpc>
            </a:pPr>
            <a:r>
              <a:rPr lang="en-US" sz="7699">
                <a:solidFill>
                  <a:srgbClr val="FFFFFF"/>
                </a:solidFill>
                <a:latin typeface="Open Sauce Bold"/>
              </a:rPr>
              <a:t>A value of $2,365,360 fines issued to </a:t>
            </a:r>
            <a:r>
              <a:rPr lang="en-US" sz="7699">
                <a:solidFill>
                  <a:srgbClr val="FF0000"/>
                </a:solidFill>
                <a:latin typeface="Open Sauce Bold"/>
              </a:rPr>
              <a:t>children</a:t>
            </a:r>
          </a:p>
          <a:p>
            <a:pPr algn="ctr">
              <a:lnSpc>
                <a:spcPts val="5599"/>
              </a:lnSpc>
            </a:pPr>
            <a:endParaRPr lang="en-US" sz="7699">
              <a:solidFill>
                <a:srgbClr val="FFDE59"/>
              </a:solidFill>
              <a:latin typeface="Open Sauce Bold"/>
            </a:endParaRPr>
          </a:p>
          <a:p>
            <a:pPr algn="ctr">
              <a:lnSpc>
                <a:spcPts val="5879"/>
              </a:lnSpc>
            </a:pPr>
            <a:endParaRPr lang="en-US" sz="7699">
              <a:solidFill>
                <a:srgbClr val="FFDE59"/>
              </a:solidFill>
              <a:latin typeface="Open Sauce Bold"/>
            </a:endParaRPr>
          </a:p>
          <a:p>
            <a:pPr algn="ctr">
              <a:lnSpc>
                <a:spcPts val="5039"/>
              </a:lnSpc>
            </a:pPr>
            <a:endParaRPr lang="en-US" sz="7699">
              <a:solidFill>
                <a:srgbClr val="FFDE59"/>
              </a:solidFill>
              <a:latin typeface="Open Sauce Bold"/>
            </a:endParaRPr>
          </a:p>
          <a:p>
            <a:pPr algn="ctr">
              <a:lnSpc>
                <a:spcPts val="5039"/>
              </a:lnSpc>
            </a:pPr>
            <a:endParaRPr lang="en-US" sz="7699">
              <a:solidFill>
                <a:srgbClr val="FFDE59"/>
              </a:solidFill>
              <a:latin typeface="Open Sauce Bold"/>
            </a:endParaRPr>
          </a:p>
          <a:p>
            <a:pPr algn="ctr">
              <a:lnSpc>
                <a:spcPts val="5039"/>
              </a:lnSpc>
            </a:pPr>
            <a:endParaRPr lang="en-US" sz="7699">
              <a:solidFill>
                <a:srgbClr val="FFDE59"/>
              </a:solidFill>
              <a:latin typeface="Open Sauce Bold"/>
            </a:endParaRPr>
          </a:p>
          <a:p>
            <a:pPr algn="ctr">
              <a:lnSpc>
                <a:spcPts val="5039"/>
              </a:lnSpc>
              <a:spcBef>
                <a:spcPct val="0"/>
              </a:spcBef>
            </a:pPr>
            <a:r>
              <a:rPr lang="en-US" sz="3599">
                <a:solidFill>
                  <a:srgbClr val="FFFFFF"/>
                </a:solidFill>
                <a:latin typeface="Open Sauce Bold"/>
              </a:rPr>
              <a:t> </a:t>
            </a:r>
          </a:p>
        </p:txBody>
      </p:sp>
      <p:sp>
        <p:nvSpPr>
          <p:cNvPr id="8" name="TextBox 8"/>
          <p:cNvSpPr txBox="1"/>
          <p:nvPr/>
        </p:nvSpPr>
        <p:spPr>
          <a:xfrm>
            <a:off x="3506874" y="8098363"/>
            <a:ext cx="14586522" cy="333425"/>
          </a:xfrm>
          <a:prstGeom prst="rect">
            <a:avLst/>
          </a:prstGeom>
        </p:spPr>
        <p:txBody>
          <a:bodyPr lIns="0" tIns="0" rIns="0" bIns="0" rtlCol="0" anchor="t">
            <a:spAutoFit/>
          </a:bodyPr>
          <a:lstStyle/>
          <a:p>
            <a:pPr algn="r">
              <a:lnSpc>
                <a:spcPts val="2640"/>
              </a:lnSpc>
            </a:pPr>
            <a:r>
              <a:rPr lang="en-US" sz="2200">
                <a:solidFill>
                  <a:srgbClr val="FFFFFF"/>
                </a:solidFill>
                <a:latin typeface="Arial" panose="020B0604020202020204" pitchFamily="34" charset="0"/>
                <a:cs typeface="Arial" panose="020B0604020202020204" pitchFamily="34" charset="0"/>
              </a:rPr>
              <a:t>Source: Budget Estimates, NSW Parliament, Portfolio Committee No.1 - Premier and Finance, 26 August 2022 </a:t>
            </a:r>
            <a:r>
              <a:rPr lang="en-US" sz="2200">
                <a:solidFill>
                  <a:srgbClr val="FFFFFF"/>
                </a:solidFill>
                <a:latin typeface="Neue Machina Bold"/>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54000"/>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
        <p:nvSpPr>
          <p:cNvPr id="3" name="TextBox 3"/>
          <p:cNvSpPr txBox="1"/>
          <p:nvPr/>
        </p:nvSpPr>
        <p:spPr>
          <a:xfrm>
            <a:off x="7268103" y="398780"/>
            <a:ext cx="9457134" cy="9440661"/>
          </a:xfrm>
          <a:prstGeom prst="rect">
            <a:avLst/>
          </a:prstGeom>
        </p:spPr>
        <p:txBody>
          <a:bodyPr lIns="0" tIns="0" rIns="0" bIns="0" rtlCol="0" anchor="t">
            <a:spAutoFit/>
          </a:bodyPr>
          <a:lstStyle/>
          <a:p>
            <a:pPr algn="ctr">
              <a:lnSpc>
                <a:spcPts val="7279"/>
              </a:lnSpc>
            </a:pPr>
            <a:endParaRPr/>
          </a:p>
          <a:p>
            <a:pPr algn="ctr">
              <a:lnSpc>
                <a:spcPts val="7279"/>
              </a:lnSpc>
            </a:pPr>
            <a:endParaRPr/>
          </a:p>
          <a:p>
            <a:pPr algn="ctr">
              <a:lnSpc>
                <a:spcPts val="7279"/>
              </a:lnSpc>
            </a:pPr>
            <a:r>
              <a:rPr lang="en-US" sz="5199">
                <a:solidFill>
                  <a:srgbClr val="000000"/>
                </a:solidFill>
                <a:latin typeface="Open Sans Bold"/>
              </a:rPr>
              <a:t>July, Aug, Sept  2021</a:t>
            </a:r>
          </a:p>
          <a:p>
            <a:pPr algn="ctr">
              <a:lnSpc>
                <a:spcPts val="8399"/>
              </a:lnSpc>
            </a:pPr>
            <a:endParaRPr lang="en-US" sz="5199">
              <a:solidFill>
                <a:srgbClr val="000000"/>
              </a:solidFill>
              <a:latin typeface="Open Sans Bold"/>
            </a:endParaRPr>
          </a:p>
          <a:p>
            <a:pPr algn="ctr">
              <a:lnSpc>
                <a:spcPts val="7279"/>
              </a:lnSpc>
            </a:pPr>
            <a:r>
              <a:rPr lang="en-US" sz="5199">
                <a:solidFill>
                  <a:srgbClr val="FF0000"/>
                </a:solidFill>
                <a:latin typeface="Open Sans Bold"/>
              </a:rPr>
              <a:t>49,688</a:t>
            </a:r>
            <a:r>
              <a:rPr lang="en-US" sz="5199">
                <a:solidFill>
                  <a:srgbClr val="000000"/>
                </a:solidFill>
                <a:latin typeface="Open Sans"/>
              </a:rPr>
              <a:t> fines issued</a:t>
            </a:r>
          </a:p>
          <a:p>
            <a:pPr algn="ctr">
              <a:lnSpc>
                <a:spcPts val="7279"/>
              </a:lnSpc>
            </a:pPr>
            <a:endParaRPr lang="en-US" sz="5199">
              <a:solidFill>
                <a:srgbClr val="000000"/>
              </a:solidFill>
              <a:latin typeface="Open Sans"/>
            </a:endParaRPr>
          </a:p>
          <a:p>
            <a:pPr algn="ctr">
              <a:lnSpc>
                <a:spcPts val="7279"/>
              </a:lnSpc>
            </a:pPr>
            <a:r>
              <a:rPr lang="en-US" sz="5199">
                <a:solidFill>
                  <a:srgbClr val="000000"/>
                </a:solidFill>
                <a:latin typeface="Open Sans"/>
              </a:rPr>
              <a:t>Total value </a:t>
            </a:r>
            <a:r>
              <a:rPr lang="en-US" sz="5199">
                <a:solidFill>
                  <a:srgbClr val="FF0000"/>
                </a:solidFill>
                <a:latin typeface="Open Sans Bold"/>
              </a:rPr>
              <a:t>$45,895,180</a:t>
            </a:r>
            <a:r>
              <a:rPr lang="en-US" sz="5199">
                <a:solidFill>
                  <a:srgbClr val="FF0000"/>
                </a:solidFill>
                <a:latin typeface="Open Sans"/>
              </a:rPr>
              <a:t> </a:t>
            </a:r>
          </a:p>
          <a:p>
            <a:pPr algn="ctr">
              <a:lnSpc>
                <a:spcPts val="7279"/>
              </a:lnSpc>
            </a:pPr>
            <a:endParaRPr lang="en-US" sz="5199">
              <a:solidFill>
                <a:srgbClr val="000000"/>
              </a:solidFill>
              <a:latin typeface="Open Sans"/>
            </a:endParaRPr>
          </a:p>
          <a:p>
            <a:pPr algn="ctr">
              <a:lnSpc>
                <a:spcPts val="7279"/>
              </a:lnSpc>
            </a:pPr>
            <a:r>
              <a:rPr lang="en-US" sz="5199">
                <a:solidFill>
                  <a:srgbClr val="FF0000"/>
                </a:solidFill>
                <a:latin typeface="Open Sans Bold"/>
              </a:rPr>
              <a:t>74</a:t>
            </a:r>
            <a:r>
              <a:rPr lang="en-US" sz="5199">
                <a:solidFill>
                  <a:srgbClr val="000000"/>
                </a:solidFill>
                <a:latin typeface="Open Sans"/>
              </a:rPr>
              <a:t> public health orders passed</a:t>
            </a:r>
          </a:p>
          <a:p>
            <a:pPr algn="ctr">
              <a:lnSpc>
                <a:spcPts val="7279"/>
              </a:lnSpc>
            </a:pPr>
            <a:endParaRPr lang="en-US" sz="5199">
              <a:solidFill>
                <a:srgbClr val="000000"/>
              </a:solidFill>
              <a:latin typeface="Open Sans"/>
            </a:endParaRPr>
          </a:p>
        </p:txBody>
      </p:sp>
      <p:sp>
        <p:nvSpPr>
          <p:cNvPr id="4" name="TextBox 4"/>
          <p:cNvSpPr txBox="1"/>
          <p:nvPr/>
        </p:nvSpPr>
        <p:spPr>
          <a:xfrm>
            <a:off x="252841" y="9229725"/>
            <a:ext cx="11743829" cy="538609"/>
          </a:xfrm>
          <a:prstGeom prst="rect">
            <a:avLst/>
          </a:prstGeom>
        </p:spPr>
        <p:txBody>
          <a:bodyPr lIns="0" tIns="0" rIns="0" bIns="0" rtlCol="0" anchor="t">
            <a:spAutoFit/>
          </a:bodyPr>
          <a:lstStyle/>
          <a:p>
            <a:pPr>
              <a:lnSpc>
                <a:spcPts val="2099"/>
              </a:lnSpc>
            </a:pPr>
            <a:r>
              <a:rPr lang="en-US" sz="2000">
                <a:solidFill>
                  <a:srgbClr val="000000"/>
                </a:solidFill>
                <a:latin typeface="Arial" panose="020B0604020202020204" pitchFamily="34" charset="0"/>
                <a:cs typeface="Arial" panose="020B0604020202020204" pitchFamily="34" charset="0"/>
              </a:rPr>
              <a:t>Source: NSW Revenue, data and statistics, COVID-19 offences</a:t>
            </a:r>
          </a:p>
          <a:p>
            <a:pPr>
              <a:lnSpc>
                <a:spcPts val="2099"/>
              </a:lnSpc>
            </a:pPr>
            <a:r>
              <a:rPr lang="en-US" sz="2000">
                <a:solidFill>
                  <a:srgbClr val="000000"/>
                </a:solidFill>
                <a:latin typeface="Arial" panose="020B0604020202020204" pitchFamily="34" charset="0"/>
                <a:cs typeface="Arial" panose="020B0604020202020204" pitchFamily="34" charset="0"/>
              </a:rPr>
              <a:t>NSW Ombudsman, 'The COVID-19 Pandemic: second report, 7 September 2022 </a:t>
            </a:r>
          </a:p>
        </p:txBody>
      </p:sp>
      <p:sp>
        <p:nvSpPr>
          <p:cNvPr id="5" name="TextBox 5"/>
          <p:cNvSpPr txBox="1"/>
          <p:nvPr/>
        </p:nvSpPr>
        <p:spPr>
          <a:xfrm>
            <a:off x="-1273485" y="1051538"/>
            <a:ext cx="9318047" cy="1101840"/>
          </a:xfrm>
          <a:prstGeom prst="rect">
            <a:avLst/>
          </a:prstGeom>
        </p:spPr>
        <p:txBody>
          <a:bodyPr lIns="0" tIns="0" rIns="0" bIns="0" rtlCol="0" anchor="t">
            <a:spAutoFit/>
          </a:bodyPr>
          <a:lstStyle/>
          <a:p>
            <a:pPr algn="ctr">
              <a:lnSpc>
                <a:spcPts val="8320"/>
              </a:lnSpc>
            </a:pPr>
            <a:r>
              <a:rPr lang="en-US" sz="10400" b="1" i="1">
                <a:solidFill>
                  <a:srgbClr val="FF0000"/>
                </a:solidFill>
                <a:latin typeface="Arial" panose="020B0604020202020204" pitchFamily="34" charset="0"/>
                <a:cs typeface="Arial" panose="020B0604020202020204" pitchFamily="34" charset="0"/>
              </a:rPr>
              <a:t>THE PEAK</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
        <p:nvSpPr>
          <p:cNvPr id="7" name="TextBox 7"/>
          <p:cNvSpPr txBox="1"/>
          <p:nvPr/>
        </p:nvSpPr>
        <p:spPr>
          <a:xfrm>
            <a:off x="5415596" y="923925"/>
            <a:ext cx="12128580" cy="11249026"/>
          </a:xfrm>
          <a:prstGeom prst="rect">
            <a:avLst/>
          </a:prstGeom>
        </p:spPr>
        <p:txBody>
          <a:bodyPr lIns="0" tIns="0" rIns="0" bIns="0" rtlCol="0" anchor="t">
            <a:spAutoFit/>
          </a:bodyPr>
          <a:lstStyle/>
          <a:p>
            <a:pPr algn="ctr">
              <a:lnSpc>
                <a:spcPts val="7559"/>
              </a:lnSpc>
            </a:pPr>
            <a:r>
              <a:rPr lang="en-US" sz="5399">
                <a:solidFill>
                  <a:srgbClr val="FF0000"/>
                </a:solidFill>
                <a:latin typeface="Open Sauce Bold"/>
              </a:rPr>
              <a:t>3,843 fines issued to children</a:t>
            </a:r>
          </a:p>
          <a:p>
            <a:pPr algn="ctr">
              <a:lnSpc>
                <a:spcPts val="6439"/>
              </a:lnSpc>
            </a:pPr>
            <a:endParaRPr lang="en-US" sz="5399">
              <a:solidFill>
                <a:srgbClr val="000000"/>
              </a:solidFill>
              <a:latin typeface="Open Sauce Bold"/>
            </a:endParaRPr>
          </a:p>
          <a:p>
            <a:pPr algn="ctr">
              <a:lnSpc>
                <a:spcPts val="6439"/>
              </a:lnSpc>
            </a:pPr>
            <a:r>
              <a:rPr lang="en-US" sz="4599">
                <a:solidFill>
                  <a:srgbClr val="FFFFFF"/>
                </a:solidFill>
                <a:latin typeface="Open Sauce Bold"/>
              </a:rPr>
              <a:t>17 children issued with a $5,000 fine </a:t>
            </a:r>
          </a:p>
          <a:p>
            <a:pPr algn="ctr">
              <a:lnSpc>
                <a:spcPts val="6439"/>
              </a:lnSpc>
            </a:pPr>
            <a:endParaRPr lang="en-US" sz="4599">
              <a:solidFill>
                <a:srgbClr val="FFFFFF"/>
              </a:solidFill>
              <a:latin typeface="Open Sauce Bold"/>
            </a:endParaRPr>
          </a:p>
          <a:p>
            <a:pPr algn="ctr">
              <a:lnSpc>
                <a:spcPts val="6439"/>
              </a:lnSpc>
            </a:pPr>
            <a:r>
              <a:rPr lang="en-US" sz="4599">
                <a:solidFill>
                  <a:srgbClr val="FFFFFF"/>
                </a:solidFill>
                <a:latin typeface="Open Sauce Bold"/>
              </a:rPr>
              <a:t>39 children issued with a $3,000 fine</a:t>
            </a:r>
          </a:p>
          <a:p>
            <a:pPr algn="ctr">
              <a:lnSpc>
                <a:spcPts val="6439"/>
              </a:lnSpc>
            </a:pPr>
            <a:r>
              <a:rPr lang="en-US" sz="4599">
                <a:solidFill>
                  <a:srgbClr val="FFFFFF"/>
                </a:solidFill>
                <a:latin typeface="Open Sauce Bold"/>
              </a:rPr>
              <a:t> </a:t>
            </a:r>
          </a:p>
          <a:p>
            <a:pPr algn="ctr">
              <a:lnSpc>
                <a:spcPts val="6439"/>
              </a:lnSpc>
            </a:pPr>
            <a:r>
              <a:rPr lang="en-US" sz="4599">
                <a:solidFill>
                  <a:srgbClr val="FFFFFF"/>
                </a:solidFill>
                <a:latin typeface="Open Sauce Bold"/>
              </a:rPr>
              <a:t>1,659 children issued with a $1,000 fine</a:t>
            </a:r>
          </a:p>
          <a:p>
            <a:pPr algn="ctr">
              <a:lnSpc>
                <a:spcPts val="6439"/>
              </a:lnSpc>
            </a:pPr>
            <a:endParaRPr lang="en-US" sz="4599">
              <a:solidFill>
                <a:srgbClr val="FFFFFF"/>
              </a:solidFill>
              <a:latin typeface="Open Sauce Bold"/>
            </a:endParaRPr>
          </a:p>
          <a:p>
            <a:pPr algn="ctr">
              <a:lnSpc>
                <a:spcPts val="5040"/>
              </a:lnSpc>
            </a:pPr>
            <a:endParaRPr lang="en-US" sz="4599">
              <a:solidFill>
                <a:srgbClr val="FFFFFF"/>
              </a:solidFill>
              <a:latin typeface="Open Sauce Bold"/>
            </a:endParaRPr>
          </a:p>
          <a:p>
            <a:pPr algn="ctr">
              <a:lnSpc>
                <a:spcPts val="5599"/>
              </a:lnSpc>
            </a:pPr>
            <a:endParaRPr lang="en-US" sz="4599">
              <a:solidFill>
                <a:srgbClr val="FFFFFF"/>
              </a:solidFill>
              <a:latin typeface="Open Sauce Bold"/>
            </a:endParaRPr>
          </a:p>
          <a:p>
            <a:pPr algn="ctr">
              <a:lnSpc>
                <a:spcPts val="5879"/>
              </a:lnSpc>
            </a:pPr>
            <a:endParaRPr lang="en-US" sz="4599">
              <a:solidFill>
                <a:srgbClr val="FFFFFF"/>
              </a:solidFill>
              <a:latin typeface="Open Sauce Bold"/>
            </a:endParaRPr>
          </a:p>
          <a:p>
            <a:pPr algn="ctr">
              <a:lnSpc>
                <a:spcPts val="5039"/>
              </a:lnSpc>
            </a:pPr>
            <a:endParaRPr lang="en-US" sz="4599">
              <a:solidFill>
                <a:srgbClr val="FFFFFF"/>
              </a:solidFill>
              <a:latin typeface="Open Sauce Bold"/>
            </a:endParaRPr>
          </a:p>
          <a:p>
            <a:pPr algn="ctr">
              <a:lnSpc>
                <a:spcPts val="5039"/>
              </a:lnSpc>
            </a:pPr>
            <a:endParaRPr lang="en-US" sz="4599">
              <a:solidFill>
                <a:srgbClr val="FFFFFF"/>
              </a:solidFill>
              <a:latin typeface="Open Sauce Bold"/>
            </a:endParaRPr>
          </a:p>
          <a:p>
            <a:pPr algn="ctr">
              <a:lnSpc>
                <a:spcPts val="5039"/>
              </a:lnSpc>
            </a:pPr>
            <a:endParaRPr lang="en-US" sz="4599">
              <a:solidFill>
                <a:srgbClr val="FFFFFF"/>
              </a:solidFill>
              <a:latin typeface="Open Sauce Bold"/>
            </a:endParaRPr>
          </a:p>
          <a:p>
            <a:pPr algn="ctr">
              <a:lnSpc>
                <a:spcPts val="5039"/>
              </a:lnSpc>
              <a:spcBef>
                <a:spcPct val="0"/>
              </a:spcBef>
            </a:pPr>
            <a:r>
              <a:rPr lang="en-US" sz="3599">
                <a:solidFill>
                  <a:srgbClr val="FFFFFF"/>
                </a:solidFill>
                <a:latin typeface="Open Sauce Bold"/>
              </a:rPr>
              <a:t> </a:t>
            </a:r>
          </a:p>
        </p:txBody>
      </p:sp>
      <p:sp>
        <p:nvSpPr>
          <p:cNvPr id="8" name="TextBox 8"/>
          <p:cNvSpPr txBox="1"/>
          <p:nvPr/>
        </p:nvSpPr>
        <p:spPr>
          <a:xfrm>
            <a:off x="3506874" y="8098363"/>
            <a:ext cx="14586522" cy="308418"/>
          </a:xfrm>
          <a:prstGeom prst="rect">
            <a:avLst/>
          </a:prstGeom>
        </p:spPr>
        <p:txBody>
          <a:bodyPr lIns="0" tIns="0" rIns="0" bIns="0" rtlCol="0" anchor="t">
            <a:spAutoFit/>
          </a:bodyPr>
          <a:lstStyle/>
          <a:p>
            <a:pPr algn="r">
              <a:lnSpc>
                <a:spcPts val="2640"/>
              </a:lnSpc>
            </a:pPr>
            <a:r>
              <a:rPr lang="en-US" sz="2000">
                <a:solidFill>
                  <a:srgbClr val="FFFFFF"/>
                </a:solidFill>
                <a:latin typeface="Arial" panose="020B0604020202020204" pitchFamily="34" charset="0"/>
                <a:cs typeface="Arial" panose="020B0604020202020204" pitchFamily="34" charset="0"/>
              </a:rPr>
              <a:t>Source: Budget Estimates, NSW Parliament, Portfolio Committee No.1 - Premier and Finance, 26 August 2022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019868"/>
            <a:ext cx="18288000" cy="1040847"/>
            <a:chOff x="0" y="0"/>
            <a:chExt cx="6656433" cy="378846"/>
          </a:xfrm>
        </p:grpSpPr>
        <p:sp>
          <p:nvSpPr>
            <p:cNvPr id="3" name="Freeform 3"/>
            <p:cNvSpPr/>
            <p:nvPr/>
          </p:nvSpPr>
          <p:spPr>
            <a:xfrm>
              <a:off x="0" y="0"/>
              <a:ext cx="6656433" cy="378846"/>
            </a:xfrm>
            <a:custGeom>
              <a:avLst/>
              <a:gdLst/>
              <a:ahLst/>
              <a:cxnLst/>
              <a:rect l="l" t="t" r="r" b="b"/>
              <a:pathLst>
                <a:path w="6656433" h="378846">
                  <a:moveTo>
                    <a:pt x="0" y="0"/>
                  </a:moveTo>
                  <a:lnTo>
                    <a:pt x="6656433" y="0"/>
                  </a:lnTo>
                  <a:lnTo>
                    <a:pt x="6656433" y="378846"/>
                  </a:lnTo>
                  <a:lnTo>
                    <a:pt x="0" y="378846"/>
                  </a:lnTo>
                  <a:close/>
                </a:path>
              </a:pathLst>
            </a:custGeom>
            <a:solidFill>
              <a:srgbClr val="FFFFFF"/>
            </a:solidFill>
          </p:spPr>
        </p:sp>
        <p:sp>
          <p:nvSpPr>
            <p:cNvPr id="4" name="TextBox 4"/>
            <p:cNvSpPr txBox="1"/>
            <p:nvPr/>
          </p:nvSpPr>
          <p:spPr>
            <a:xfrm>
              <a:off x="0" y="0"/>
              <a:ext cx="812800" cy="812800"/>
            </a:xfrm>
            <a:prstGeom prst="rect">
              <a:avLst/>
            </a:prstGeom>
          </p:spPr>
          <p:txBody>
            <a:bodyPr lIns="50380" tIns="50380" rIns="50380" bIns="50380" rtlCol="0" anchor="ctr"/>
            <a:lstStyle/>
            <a:p>
              <a:pPr algn="ctr">
                <a:lnSpc>
                  <a:spcPts val="1666"/>
                </a:lnSpc>
              </a:pPr>
              <a:endParaRPr/>
            </a:p>
          </p:txBody>
        </p:sp>
      </p:grpSp>
      <p:sp>
        <p:nvSpPr>
          <p:cNvPr id="6" name="Freeform 6"/>
          <p:cNvSpPr/>
          <p:nvPr/>
        </p:nvSpPr>
        <p:spPr>
          <a:xfrm>
            <a:off x="384109" y="601605"/>
            <a:ext cx="18229216" cy="8276192"/>
          </a:xfrm>
          <a:custGeom>
            <a:avLst/>
            <a:gdLst/>
            <a:ahLst/>
            <a:cxnLst/>
            <a:rect l="l" t="t" r="r" b="b"/>
            <a:pathLst>
              <a:path w="18229216" h="8276192">
                <a:moveTo>
                  <a:pt x="0" y="0"/>
                </a:moveTo>
                <a:lnTo>
                  <a:pt x="18229216" y="0"/>
                </a:lnTo>
                <a:lnTo>
                  <a:pt x="18229216" y="8276192"/>
                </a:lnTo>
                <a:lnTo>
                  <a:pt x="0" y="8276192"/>
                </a:lnTo>
                <a:lnTo>
                  <a:pt x="0" y="0"/>
                </a:lnTo>
                <a:close/>
              </a:path>
            </a:pathLst>
          </a:custGeom>
          <a:blipFill>
            <a:blip r:embed="rId2" cstate="screen">
              <a:extLst>
                <a:ext uri="{28A0092B-C50C-407E-A947-70E740481C1C}">
                  <a14:useLocalDpi xmlns:a14="http://schemas.microsoft.com/office/drawing/2010/main"/>
                </a:ext>
              </a:extLst>
            </a:blip>
            <a:stretch>
              <a:fillRect t="-1816" r="-938" b="-1816"/>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81000"/>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
        <p:nvSpPr>
          <p:cNvPr id="3" name="Freeform 3"/>
          <p:cNvSpPr/>
          <p:nvPr/>
        </p:nvSpPr>
        <p:spPr>
          <a:xfrm>
            <a:off x="70518" y="0"/>
            <a:ext cx="10150715" cy="7612827"/>
          </a:xfrm>
          <a:custGeom>
            <a:avLst/>
            <a:gdLst/>
            <a:ahLst/>
            <a:cxnLst/>
            <a:rect l="l" t="t" r="r" b="b"/>
            <a:pathLst>
              <a:path w="10150715" h="7612827">
                <a:moveTo>
                  <a:pt x="0" y="0"/>
                </a:moveTo>
                <a:lnTo>
                  <a:pt x="10150715" y="0"/>
                </a:lnTo>
                <a:lnTo>
                  <a:pt x="10150715" y="7612827"/>
                </a:lnTo>
                <a:lnTo>
                  <a:pt x="0" y="7612827"/>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sp>
      <p:sp>
        <p:nvSpPr>
          <p:cNvPr id="4" name="TextBox 4"/>
          <p:cNvSpPr txBox="1"/>
          <p:nvPr/>
        </p:nvSpPr>
        <p:spPr>
          <a:xfrm>
            <a:off x="791248" y="857337"/>
            <a:ext cx="8709253" cy="3908723"/>
          </a:xfrm>
          <a:prstGeom prst="rect">
            <a:avLst/>
          </a:prstGeom>
        </p:spPr>
        <p:txBody>
          <a:bodyPr lIns="0" tIns="0" rIns="0" bIns="0" rtlCol="0" anchor="t">
            <a:spAutoFit/>
          </a:bodyPr>
          <a:lstStyle/>
          <a:p>
            <a:pPr algn="ctr">
              <a:lnSpc>
                <a:spcPts val="8022"/>
              </a:lnSpc>
            </a:pPr>
            <a:r>
              <a:rPr lang="en-US" sz="3209" spc="288">
                <a:solidFill>
                  <a:srgbClr val="1E1E1E"/>
                </a:solidFill>
                <a:latin typeface="Open Sauce Bold"/>
              </a:rPr>
              <a:t>THE LEAST NUMBER OF COVID FINES  ISSUED IN SOCIO-ECONOMICALLY ADVANTAGED SUBURBS IN NSW</a:t>
            </a:r>
          </a:p>
        </p:txBody>
      </p:sp>
      <p:sp>
        <p:nvSpPr>
          <p:cNvPr id="5" name="TextBox 5"/>
          <p:cNvSpPr txBox="1"/>
          <p:nvPr/>
        </p:nvSpPr>
        <p:spPr>
          <a:xfrm>
            <a:off x="7338955" y="9661340"/>
            <a:ext cx="10688538" cy="339726"/>
          </a:xfrm>
          <a:prstGeom prst="rect">
            <a:avLst/>
          </a:prstGeom>
        </p:spPr>
        <p:txBody>
          <a:bodyPr lIns="0" tIns="0" rIns="0" bIns="0" rtlCol="0" anchor="t">
            <a:spAutoFit/>
          </a:bodyPr>
          <a:lstStyle/>
          <a:p>
            <a:pPr algn="ctr">
              <a:lnSpc>
                <a:spcPts val="2799"/>
              </a:lnSpc>
            </a:pPr>
            <a:r>
              <a:rPr lang="en-US" sz="1999">
                <a:solidFill>
                  <a:srgbClr val="000000"/>
                </a:solidFill>
                <a:latin typeface="Open Sauce"/>
              </a:rPr>
              <a:t> </a:t>
            </a:r>
            <a:r>
              <a:rPr lang="en-US" sz="1999">
                <a:solidFill>
                  <a:srgbClr val="FFFFFF"/>
                </a:solidFill>
                <a:latin typeface="Arial" panose="020B0604020202020204" pitchFamily="34" charset="0"/>
                <a:cs typeface="Arial" panose="020B0604020202020204" pitchFamily="34" charset="0"/>
              </a:rPr>
              <a:t>Source: NSW Ombudsman, The COVID Pandemic, Second Report, 2 September 2022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63000"/>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
        <p:nvSpPr>
          <p:cNvPr id="3" name="TextBox 3"/>
          <p:cNvSpPr txBox="1"/>
          <p:nvPr/>
        </p:nvSpPr>
        <p:spPr>
          <a:xfrm>
            <a:off x="11101930" y="2713443"/>
            <a:ext cx="8155421" cy="5667462"/>
          </a:xfrm>
          <a:prstGeom prst="rect">
            <a:avLst/>
          </a:prstGeom>
        </p:spPr>
        <p:txBody>
          <a:bodyPr lIns="0" tIns="0" rIns="0" bIns="0" rtlCol="0" anchor="t">
            <a:spAutoFit/>
          </a:bodyPr>
          <a:lstStyle/>
          <a:p>
            <a:pPr algn="ctr">
              <a:lnSpc>
                <a:spcPts val="5875"/>
              </a:lnSpc>
            </a:pPr>
            <a:r>
              <a:rPr lang="en-US" sz="4197">
                <a:solidFill>
                  <a:srgbClr val="222120"/>
                </a:solidFill>
                <a:latin typeface="Open Sauce Bold"/>
              </a:rPr>
              <a:t> </a:t>
            </a:r>
          </a:p>
          <a:p>
            <a:pPr algn="ctr">
              <a:lnSpc>
                <a:spcPts val="5875"/>
              </a:lnSpc>
            </a:pPr>
            <a:endParaRPr lang="en-US" sz="4197">
              <a:solidFill>
                <a:srgbClr val="222120"/>
              </a:solidFill>
              <a:latin typeface="Open Sauce Bold"/>
            </a:endParaRPr>
          </a:p>
          <a:p>
            <a:pPr algn="ctr">
              <a:lnSpc>
                <a:spcPts val="5040"/>
              </a:lnSpc>
            </a:pPr>
            <a:r>
              <a:rPr lang="en-US" sz="3600">
                <a:solidFill>
                  <a:srgbClr val="FF0000"/>
                </a:solidFill>
                <a:latin typeface="Open Sauce Bold"/>
              </a:rPr>
              <a:t>Local Court</a:t>
            </a:r>
          </a:p>
          <a:p>
            <a:pPr algn="ctr">
              <a:lnSpc>
                <a:spcPts val="3919"/>
              </a:lnSpc>
            </a:pPr>
            <a:endParaRPr lang="en-US" sz="3600">
              <a:solidFill>
                <a:srgbClr val="CB312C"/>
              </a:solidFill>
              <a:latin typeface="Open Sauce Bold"/>
            </a:endParaRPr>
          </a:p>
          <a:p>
            <a:pPr algn="ctr">
              <a:lnSpc>
                <a:spcPts val="3919"/>
              </a:lnSpc>
            </a:pPr>
            <a:r>
              <a:rPr lang="en-US" sz="2799">
                <a:solidFill>
                  <a:srgbClr val="222120"/>
                </a:solidFill>
                <a:latin typeface="Open Sauce Bold"/>
              </a:rPr>
              <a:t>no longer a fine</a:t>
            </a:r>
          </a:p>
          <a:p>
            <a:pPr algn="ctr">
              <a:lnSpc>
                <a:spcPts val="3919"/>
              </a:lnSpc>
            </a:pPr>
            <a:r>
              <a:rPr lang="en-US" sz="2799">
                <a:solidFill>
                  <a:srgbClr val="222120"/>
                </a:solidFill>
                <a:latin typeface="Open Sauce Bold"/>
              </a:rPr>
              <a:t>possible criminal record</a:t>
            </a:r>
          </a:p>
          <a:p>
            <a:pPr algn="ctr">
              <a:lnSpc>
                <a:spcPts val="3919"/>
              </a:lnSpc>
            </a:pPr>
            <a:r>
              <a:rPr lang="en-US" sz="2799">
                <a:solidFill>
                  <a:srgbClr val="222120"/>
                </a:solidFill>
                <a:latin typeface="Open Sauce Bold"/>
              </a:rPr>
              <a:t>court can increase penalty</a:t>
            </a:r>
          </a:p>
          <a:p>
            <a:pPr algn="ctr">
              <a:lnSpc>
                <a:spcPts val="3919"/>
              </a:lnSpc>
            </a:pPr>
            <a:r>
              <a:rPr lang="en-US" sz="2799">
                <a:solidFill>
                  <a:srgbClr val="222120"/>
                </a:solidFill>
                <a:latin typeface="Open Sauce Bold"/>
              </a:rPr>
              <a:t>unknown offence</a:t>
            </a:r>
          </a:p>
          <a:p>
            <a:pPr algn="ctr">
              <a:lnSpc>
                <a:spcPts val="3919"/>
              </a:lnSpc>
            </a:pPr>
            <a:endParaRPr lang="en-US" sz="2799">
              <a:solidFill>
                <a:srgbClr val="222120"/>
              </a:solidFill>
              <a:latin typeface="Open Sauce Bold"/>
            </a:endParaRPr>
          </a:p>
          <a:p>
            <a:pPr algn="ctr">
              <a:lnSpc>
                <a:spcPts val="4614"/>
              </a:lnSpc>
            </a:pPr>
            <a:r>
              <a:rPr lang="en-US" sz="3296">
                <a:solidFill>
                  <a:srgbClr val="222120"/>
                </a:solidFill>
                <a:latin typeface="Open Sauce Bold"/>
              </a:rPr>
              <a:t> </a:t>
            </a:r>
          </a:p>
        </p:txBody>
      </p:sp>
      <p:sp>
        <p:nvSpPr>
          <p:cNvPr id="4" name="TextBox 4"/>
          <p:cNvSpPr txBox="1"/>
          <p:nvPr/>
        </p:nvSpPr>
        <p:spPr>
          <a:xfrm>
            <a:off x="9970938" y="-1274118"/>
            <a:ext cx="5799586" cy="5412444"/>
          </a:xfrm>
          <a:prstGeom prst="rect">
            <a:avLst/>
          </a:prstGeom>
        </p:spPr>
        <p:txBody>
          <a:bodyPr lIns="0" tIns="0" rIns="0" bIns="0" rtlCol="0" anchor="t">
            <a:spAutoFit/>
          </a:bodyPr>
          <a:lstStyle/>
          <a:p>
            <a:pPr algn="ctr">
              <a:lnSpc>
                <a:spcPts val="4280"/>
              </a:lnSpc>
            </a:pPr>
            <a:r>
              <a:rPr lang="en-US" sz="3057">
                <a:solidFill>
                  <a:srgbClr val="000000"/>
                </a:solidFill>
                <a:latin typeface="Open Sauce Bold"/>
              </a:rPr>
              <a:t> </a:t>
            </a:r>
          </a:p>
          <a:p>
            <a:pPr algn="ctr">
              <a:lnSpc>
                <a:spcPts val="4280"/>
              </a:lnSpc>
            </a:pPr>
            <a:endParaRPr lang="en-US" sz="3057">
              <a:solidFill>
                <a:srgbClr val="000000"/>
              </a:solidFill>
              <a:latin typeface="Open Sauce Bold"/>
            </a:endParaRPr>
          </a:p>
          <a:p>
            <a:pPr algn="ctr">
              <a:lnSpc>
                <a:spcPts val="3767"/>
              </a:lnSpc>
            </a:pPr>
            <a:endParaRPr lang="en-US" sz="3057">
              <a:solidFill>
                <a:srgbClr val="000000"/>
              </a:solidFill>
              <a:latin typeface="Open Sauce Bold"/>
            </a:endParaRPr>
          </a:p>
          <a:p>
            <a:pPr algn="ctr">
              <a:lnSpc>
                <a:spcPts val="5040"/>
              </a:lnSpc>
            </a:pPr>
            <a:r>
              <a:rPr lang="en-US" sz="3600">
                <a:solidFill>
                  <a:srgbClr val="FF0000"/>
                </a:solidFill>
                <a:latin typeface="Open Sauce Bold"/>
              </a:rPr>
              <a:t>Revenue NSW</a:t>
            </a:r>
          </a:p>
          <a:p>
            <a:pPr algn="ctr">
              <a:lnSpc>
                <a:spcPts val="4199"/>
              </a:lnSpc>
            </a:pPr>
            <a:r>
              <a:rPr lang="en-US" sz="2799">
                <a:solidFill>
                  <a:srgbClr val="000000"/>
                </a:solidFill>
                <a:latin typeface="Open Sauce Bold"/>
              </a:rPr>
              <a:t>no cost</a:t>
            </a:r>
          </a:p>
          <a:p>
            <a:pPr algn="ctr">
              <a:lnSpc>
                <a:spcPts val="3919"/>
              </a:lnSpc>
            </a:pPr>
            <a:r>
              <a:rPr lang="en-US" sz="2799">
                <a:solidFill>
                  <a:srgbClr val="000000"/>
                </a:solidFill>
                <a:latin typeface="Open Sauce Bold"/>
              </a:rPr>
              <a:t>fine put on hold</a:t>
            </a:r>
          </a:p>
          <a:p>
            <a:pPr algn="ctr">
              <a:lnSpc>
                <a:spcPts val="3919"/>
              </a:lnSpc>
            </a:pPr>
            <a:r>
              <a:rPr lang="en-US" sz="2799">
                <a:solidFill>
                  <a:srgbClr val="000000"/>
                </a:solidFill>
                <a:latin typeface="Open Sauce Bold"/>
              </a:rPr>
              <a:t>paper-based</a:t>
            </a:r>
          </a:p>
          <a:p>
            <a:pPr algn="ctr">
              <a:lnSpc>
                <a:spcPts val="3919"/>
              </a:lnSpc>
            </a:pPr>
            <a:endParaRPr lang="en-US" sz="2799">
              <a:solidFill>
                <a:srgbClr val="000000"/>
              </a:solidFill>
              <a:latin typeface="Open Sauce Bold"/>
            </a:endParaRPr>
          </a:p>
          <a:p>
            <a:pPr algn="ctr">
              <a:lnSpc>
                <a:spcPts val="2870"/>
              </a:lnSpc>
            </a:pPr>
            <a:endParaRPr lang="en-US" sz="2799">
              <a:solidFill>
                <a:srgbClr val="000000"/>
              </a:solidFill>
              <a:latin typeface="Open Sauce Bold"/>
            </a:endParaRPr>
          </a:p>
          <a:p>
            <a:pPr algn="ctr">
              <a:lnSpc>
                <a:spcPts val="2870"/>
              </a:lnSpc>
            </a:pPr>
            <a:endParaRPr lang="en-US" sz="2799">
              <a:solidFill>
                <a:srgbClr val="000000"/>
              </a:solidFill>
              <a:latin typeface="Open Sauce Bold"/>
            </a:endParaRPr>
          </a:p>
          <a:p>
            <a:pPr algn="ctr">
              <a:lnSpc>
                <a:spcPts val="3383"/>
              </a:lnSpc>
            </a:pPr>
            <a:r>
              <a:rPr lang="en-US" sz="2416">
                <a:solidFill>
                  <a:srgbClr val="000000"/>
                </a:solidFill>
                <a:latin typeface="Open Sauce Bold"/>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0101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
        <p:nvSpPr>
          <p:cNvPr id="3" name="TextBox 3"/>
          <p:cNvSpPr txBox="1"/>
          <p:nvPr/>
        </p:nvSpPr>
        <p:spPr>
          <a:xfrm>
            <a:off x="0" y="1143428"/>
            <a:ext cx="7555902" cy="3979616"/>
          </a:xfrm>
          <a:prstGeom prst="rect">
            <a:avLst/>
          </a:prstGeom>
        </p:spPr>
        <p:txBody>
          <a:bodyPr lIns="0" tIns="0" rIns="0" bIns="0" rtlCol="0" anchor="t">
            <a:spAutoFit/>
          </a:bodyPr>
          <a:lstStyle/>
          <a:p>
            <a:pPr algn="ctr">
              <a:lnSpc>
                <a:spcPts val="7279"/>
              </a:lnSpc>
            </a:pPr>
            <a:r>
              <a:rPr lang="en-US" sz="5199">
                <a:solidFill>
                  <a:srgbClr val="FF0000"/>
                </a:solidFill>
                <a:latin typeface="Canva Sans 1 Bold"/>
              </a:rPr>
              <a:t>Revenue NSW</a:t>
            </a:r>
          </a:p>
          <a:p>
            <a:pPr algn="ctr">
              <a:lnSpc>
                <a:spcPts val="7279"/>
              </a:lnSpc>
            </a:pPr>
            <a:endParaRPr lang="en-US" sz="5199">
              <a:solidFill>
                <a:srgbClr val="000000"/>
              </a:solidFill>
              <a:latin typeface="Canva Sans 1 Bold"/>
            </a:endParaRPr>
          </a:p>
          <a:p>
            <a:pPr algn="ctr">
              <a:lnSpc>
                <a:spcPts val="5600"/>
              </a:lnSpc>
            </a:pPr>
            <a:r>
              <a:rPr lang="en-US" sz="4000">
                <a:solidFill>
                  <a:srgbClr val="000000"/>
                </a:solidFill>
                <a:latin typeface="Canva Sans 1 Bold"/>
              </a:rPr>
              <a:t>Applying law incorrectly </a:t>
            </a:r>
          </a:p>
          <a:p>
            <a:pPr algn="ctr">
              <a:lnSpc>
                <a:spcPts val="5600"/>
              </a:lnSpc>
            </a:pPr>
            <a:r>
              <a:rPr lang="en-US" sz="4000">
                <a:solidFill>
                  <a:srgbClr val="000000"/>
                </a:solidFill>
                <a:latin typeface="Canva Sans 1 Bold"/>
              </a:rPr>
              <a:t>Fine too complex</a:t>
            </a:r>
          </a:p>
          <a:p>
            <a:pPr algn="ctr">
              <a:lnSpc>
                <a:spcPts val="5600"/>
              </a:lnSpc>
            </a:pPr>
            <a:r>
              <a:rPr lang="en-US" sz="4000">
                <a:solidFill>
                  <a:srgbClr val="000000"/>
                </a:solidFill>
                <a:latin typeface="Canva Sans 1 Bold"/>
              </a:rPr>
              <a:t>Making wrong decisions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
        <p:nvSpPr>
          <p:cNvPr id="3" name="Freeform 3"/>
          <p:cNvSpPr/>
          <p:nvPr/>
        </p:nvSpPr>
        <p:spPr>
          <a:xfrm>
            <a:off x="0" y="0"/>
            <a:ext cx="6262815" cy="10153145"/>
          </a:xfrm>
          <a:custGeom>
            <a:avLst/>
            <a:gdLst/>
            <a:ahLst/>
            <a:cxnLst/>
            <a:rect l="l" t="t" r="r" b="b"/>
            <a:pathLst>
              <a:path w="6262815" h="10153145">
                <a:moveTo>
                  <a:pt x="0" y="0"/>
                </a:moveTo>
                <a:lnTo>
                  <a:pt x="6262815" y="0"/>
                </a:lnTo>
                <a:lnTo>
                  <a:pt x="6262815" y="10153145"/>
                </a:lnTo>
                <a:lnTo>
                  <a:pt x="0" y="10153145"/>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sp>
      <p:sp>
        <p:nvSpPr>
          <p:cNvPr id="4" name="Freeform 4"/>
          <p:cNvSpPr/>
          <p:nvPr/>
        </p:nvSpPr>
        <p:spPr>
          <a:xfrm>
            <a:off x="11002353" y="7640917"/>
            <a:ext cx="3107019" cy="1350259"/>
          </a:xfrm>
          <a:custGeom>
            <a:avLst/>
            <a:gdLst/>
            <a:ahLst/>
            <a:cxnLst/>
            <a:rect l="l" t="t" r="r" b="b"/>
            <a:pathLst>
              <a:path w="3107019" h="1350259">
                <a:moveTo>
                  <a:pt x="0" y="0"/>
                </a:moveTo>
                <a:lnTo>
                  <a:pt x="3107020" y="0"/>
                </a:lnTo>
                <a:lnTo>
                  <a:pt x="3107020" y="1350259"/>
                </a:lnTo>
                <a:lnTo>
                  <a:pt x="0" y="1350259"/>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5" name="TextBox 5"/>
          <p:cNvSpPr txBox="1"/>
          <p:nvPr/>
        </p:nvSpPr>
        <p:spPr>
          <a:xfrm>
            <a:off x="7467600" y="379601"/>
            <a:ext cx="9458429" cy="4554019"/>
          </a:xfrm>
          <a:prstGeom prst="rect">
            <a:avLst/>
          </a:prstGeom>
        </p:spPr>
        <p:txBody>
          <a:bodyPr wrap="square" lIns="0" tIns="0" rIns="0" bIns="0" rtlCol="0" anchor="t">
            <a:spAutoFit/>
          </a:bodyPr>
          <a:lstStyle/>
          <a:p>
            <a:pPr algn="ctr">
              <a:lnSpc>
                <a:spcPts val="6241"/>
              </a:lnSpc>
            </a:pPr>
            <a:r>
              <a:rPr lang="en-US" sz="4457">
                <a:solidFill>
                  <a:srgbClr val="1E1E1E"/>
                </a:solidFill>
                <a:latin typeface="Canva Sans 1 Bold"/>
              </a:rPr>
              <a:t>Rohan’s Story</a:t>
            </a:r>
          </a:p>
          <a:p>
            <a:pPr algn="ctr">
              <a:lnSpc>
                <a:spcPts val="3360"/>
              </a:lnSpc>
            </a:pPr>
            <a:endParaRPr lang="en-US" sz="4457">
              <a:solidFill>
                <a:srgbClr val="1E1E1E"/>
              </a:solidFill>
              <a:latin typeface="Canva Sans 1 Bold"/>
            </a:endParaRPr>
          </a:p>
          <a:p>
            <a:pPr>
              <a:lnSpc>
                <a:spcPts val="3360"/>
              </a:lnSpc>
            </a:pPr>
            <a:r>
              <a:rPr lang="en-US" sz="2400">
                <a:solidFill>
                  <a:srgbClr val="000000"/>
                </a:solidFill>
                <a:latin typeface="Canva Sans 1 Bold"/>
              </a:rPr>
              <a:t>The law</a:t>
            </a:r>
          </a:p>
          <a:p>
            <a:pPr>
              <a:lnSpc>
                <a:spcPts val="3600"/>
              </a:lnSpc>
            </a:pPr>
            <a:r>
              <a:rPr lang="en-US" sz="2571">
                <a:solidFill>
                  <a:srgbClr val="000000"/>
                </a:solidFill>
                <a:latin typeface="Canva Sans 1"/>
              </a:rPr>
              <a:t>Allowed exercise and/or outdoor recreation in local government area </a:t>
            </a:r>
            <a:r>
              <a:rPr lang="en-US" sz="2571" u="sng">
                <a:solidFill>
                  <a:srgbClr val="000000"/>
                </a:solidFill>
                <a:latin typeface="Canva Sans 1 Bold"/>
              </a:rPr>
              <a:t>or</a:t>
            </a:r>
            <a:r>
              <a:rPr lang="en-US" sz="2571">
                <a:solidFill>
                  <a:srgbClr val="000000"/>
                </a:solidFill>
                <a:latin typeface="Canva Sans 1 Bold"/>
              </a:rPr>
              <a:t> </a:t>
            </a:r>
            <a:r>
              <a:rPr lang="en-US" sz="2571">
                <a:solidFill>
                  <a:srgbClr val="000000"/>
                </a:solidFill>
                <a:latin typeface="Canva Sans 1"/>
              </a:rPr>
              <a:t>no further than 10km from home. Can be with one other person.</a:t>
            </a:r>
          </a:p>
          <a:p>
            <a:pPr algn="ctr">
              <a:lnSpc>
                <a:spcPts val="6241"/>
              </a:lnSpc>
            </a:pPr>
            <a:endParaRPr lang="en-US" sz="2571">
              <a:solidFill>
                <a:srgbClr val="000000"/>
              </a:solidFill>
              <a:latin typeface="Canva Sans 1"/>
            </a:endParaRPr>
          </a:p>
          <a:p>
            <a:pPr algn="ctr">
              <a:lnSpc>
                <a:spcPts val="6241"/>
              </a:lnSpc>
            </a:pPr>
            <a:endParaRPr lang="en-US" sz="2571">
              <a:solidFill>
                <a:srgbClr val="000000"/>
              </a:solidFill>
              <a:latin typeface="Canva Sans 1"/>
            </a:endParaRPr>
          </a:p>
        </p:txBody>
      </p:sp>
      <p:sp>
        <p:nvSpPr>
          <p:cNvPr id="6" name="TextBox 6"/>
          <p:cNvSpPr txBox="1"/>
          <p:nvPr/>
        </p:nvSpPr>
        <p:spPr>
          <a:xfrm>
            <a:off x="7490265" y="3749250"/>
            <a:ext cx="10131196" cy="5805435"/>
          </a:xfrm>
          <a:prstGeom prst="rect">
            <a:avLst/>
          </a:prstGeom>
        </p:spPr>
        <p:txBody>
          <a:bodyPr lIns="0" tIns="0" rIns="0" bIns="0" rtlCol="0" anchor="t">
            <a:spAutoFit/>
          </a:bodyPr>
          <a:lstStyle/>
          <a:p>
            <a:pPr>
              <a:lnSpc>
                <a:spcPts val="3499"/>
              </a:lnSpc>
            </a:pPr>
            <a:r>
              <a:rPr lang="en-US" sz="2499">
                <a:solidFill>
                  <a:srgbClr val="000000"/>
                </a:solidFill>
                <a:latin typeface="Canva Sans 1 Bold"/>
              </a:rPr>
              <a:t>Review 1:  </a:t>
            </a:r>
            <a:r>
              <a:rPr lang="en-US" sz="2499">
                <a:solidFill>
                  <a:srgbClr val="000000"/>
                </a:solidFill>
                <a:latin typeface="Canva Sans 1"/>
              </a:rPr>
              <a:t>"NSW Police officer advised you were in breach of PHO. The Minister directs that a person must not, without reasonable excuse, be away from the persons place of residence."</a:t>
            </a:r>
          </a:p>
          <a:p>
            <a:pPr algn="ctr">
              <a:lnSpc>
                <a:spcPts val="3499"/>
              </a:lnSpc>
            </a:pPr>
            <a:endParaRPr lang="en-US" sz="2499">
              <a:solidFill>
                <a:srgbClr val="000000"/>
              </a:solidFill>
              <a:latin typeface="Canva Sans 1"/>
            </a:endParaRPr>
          </a:p>
          <a:p>
            <a:pPr>
              <a:lnSpc>
                <a:spcPts val="3499"/>
              </a:lnSpc>
            </a:pPr>
            <a:r>
              <a:rPr lang="en-US" sz="2499">
                <a:solidFill>
                  <a:srgbClr val="000000"/>
                </a:solidFill>
                <a:latin typeface="Canva Sans 1 Bold"/>
              </a:rPr>
              <a:t>Review 2:</a:t>
            </a:r>
            <a:r>
              <a:rPr lang="en-US" sz="2499">
                <a:solidFill>
                  <a:srgbClr val="000000"/>
                </a:solidFill>
                <a:latin typeface="Canva Sans 1"/>
              </a:rPr>
              <a:t> "At time of the offence you resided at XXXX, Newtown which is located within the Inner West LGA. However, Sydney Park, Alexandria, is located in the City of Sydney LGA and therefore not permitted under the PHO for exercise."</a:t>
            </a:r>
          </a:p>
          <a:p>
            <a:pPr>
              <a:lnSpc>
                <a:spcPts val="3499"/>
              </a:lnSpc>
            </a:pPr>
            <a:endParaRPr lang="en-US" sz="2499">
              <a:solidFill>
                <a:srgbClr val="000000"/>
              </a:solidFill>
              <a:latin typeface="Canva Sans 1"/>
            </a:endParaRPr>
          </a:p>
          <a:p>
            <a:pPr>
              <a:lnSpc>
                <a:spcPts val="3499"/>
              </a:lnSpc>
            </a:pPr>
            <a:r>
              <a:rPr lang="en-US" sz="2499">
                <a:solidFill>
                  <a:srgbClr val="000000"/>
                </a:solidFill>
                <a:latin typeface="Canva Sans 1 Bold"/>
              </a:rPr>
              <a:t>Lodged case in </a:t>
            </a:r>
            <a:br>
              <a:rPr lang="en-US" sz="2499">
                <a:solidFill>
                  <a:srgbClr val="000000"/>
                </a:solidFill>
                <a:latin typeface="Canva Sans 1 Bold"/>
              </a:rPr>
            </a:br>
            <a:r>
              <a:rPr lang="en-US" sz="2499">
                <a:solidFill>
                  <a:srgbClr val="000000"/>
                </a:solidFill>
                <a:latin typeface="Canva Sans 1 Bold"/>
              </a:rPr>
              <a:t>Supreme Court: </a:t>
            </a:r>
          </a:p>
          <a:p>
            <a:pPr algn="ctr">
              <a:lnSpc>
                <a:spcPts val="3499"/>
              </a:lnSpc>
            </a:pPr>
            <a:endParaRPr lang="en-US" sz="2499">
              <a:solidFill>
                <a:srgbClr val="000000"/>
              </a:solidFill>
              <a:latin typeface="Canva Sans 1 Bold"/>
            </a:endParaRPr>
          </a:p>
          <a:p>
            <a:pPr algn="ctr">
              <a:lnSpc>
                <a:spcPts val="3499"/>
              </a:lnSpc>
            </a:pPr>
            <a:endParaRPr lang="en-US" sz="2499">
              <a:solidFill>
                <a:srgbClr val="000000"/>
              </a:solidFill>
              <a:latin typeface="Canva Sans 1 Bo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
        <p:nvSpPr>
          <p:cNvPr id="7" name="TextBox 7"/>
          <p:cNvSpPr txBox="1"/>
          <p:nvPr/>
        </p:nvSpPr>
        <p:spPr>
          <a:xfrm>
            <a:off x="-708977" y="6145212"/>
            <a:ext cx="10609238" cy="6130926"/>
          </a:xfrm>
          <a:prstGeom prst="rect">
            <a:avLst/>
          </a:prstGeom>
        </p:spPr>
        <p:txBody>
          <a:bodyPr lIns="0" tIns="0" rIns="0" bIns="0" rtlCol="0" anchor="t">
            <a:spAutoFit/>
          </a:bodyPr>
          <a:lstStyle/>
          <a:p>
            <a:pPr algn="ctr">
              <a:lnSpc>
                <a:spcPts val="7279"/>
              </a:lnSpc>
            </a:pPr>
            <a:r>
              <a:rPr lang="en-US" sz="5199">
                <a:solidFill>
                  <a:srgbClr val="FF0000"/>
                </a:solidFill>
                <a:latin typeface="Open Sauce Bold"/>
              </a:rPr>
              <a:t>The stories on the ground </a:t>
            </a:r>
          </a:p>
          <a:p>
            <a:pPr algn="ctr">
              <a:lnSpc>
                <a:spcPts val="7279"/>
              </a:lnSpc>
            </a:pPr>
            <a:endParaRPr lang="en-US" sz="5199">
              <a:solidFill>
                <a:srgbClr val="FF1616"/>
              </a:solidFill>
              <a:latin typeface="Open Sauce Bold"/>
            </a:endParaRPr>
          </a:p>
          <a:p>
            <a:pPr algn="ctr">
              <a:lnSpc>
                <a:spcPts val="7279"/>
              </a:lnSpc>
            </a:pPr>
            <a:endParaRPr lang="en-US" sz="5199">
              <a:solidFill>
                <a:srgbClr val="FF1616"/>
              </a:solidFill>
              <a:latin typeface="Open Sauce Bold"/>
            </a:endParaRPr>
          </a:p>
          <a:p>
            <a:pPr algn="ctr">
              <a:lnSpc>
                <a:spcPts val="6719"/>
              </a:lnSpc>
            </a:pPr>
            <a:endParaRPr lang="en-US" sz="5199">
              <a:solidFill>
                <a:srgbClr val="FF1616"/>
              </a:solidFill>
              <a:latin typeface="Open Sauce Bold"/>
            </a:endParaRPr>
          </a:p>
          <a:p>
            <a:pPr algn="ctr">
              <a:lnSpc>
                <a:spcPts val="6719"/>
              </a:lnSpc>
            </a:pPr>
            <a:endParaRPr lang="en-US" sz="5199">
              <a:solidFill>
                <a:srgbClr val="FF1616"/>
              </a:solidFill>
              <a:latin typeface="Open Sauce Bold"/>
            </a:endParaRPr>
          </a:p>
          <a:p>
            <a:pPr algn="ctr">
              <a:lnSpc>
                <a:spcPts val="6719"/>
              </a:lnSpc>
            </a:pPr>
            <a:endParaRPr lang="en-US" sz="5199">
              <a:solidFill>
                <a:srgbClr val="FF1616"/>
              </a:solidFill>
              <a:latin typeface="Open Sauce Bold"/>
            </a:endParaRPr>
          </a:p>
          <a:p>
            <a:pPr algn="ctr">
              <a:lnSpc>
                <a:spcPts val="6719"/>
              </a:lnSpc>
              <a:spcBef>
                <a:spcPct val="0"/>
              </a:spcBef>
            </a:pPr>
            <a:r>
              <a:rPr lang="en-US" sz="4799">
                <a:solidFill>
                  <a:srgbClr val="FF1616"/>
                </a:solidFill>
                <a:latin typeface="Open Sauce Bold"/>
              </a:rPr>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
        <p:nvSpPr>
          <p:cNvPr id="3" name="TextBox 3"/>
          <p:cNvSpPr txBox="1"/>
          <p:nvPr/>
        </p:nvSpPr>
        <p:spPr>
          <a:xfrm>
            <a:off x="3789589" y="744676"/>
            <a:ext cx="9789914" cy="6995160"/>
          </a:xfrm>
          <a:prstGeom prst="rect">
            <a:avLst/>
          </a:prstGeom>
        </p:spPr>
        <p:txBody>
          <a:bodyPr lIns="0" tIns="0" rIns="0" bIns="0" rtlCol="0" anchor="t">
            <a:spAutoFit/>
          </a:bodyPr>
          <a:lstStyle/>
          <a:p>
            <a:pPr marL="777240" lvl="1" indent="-388620">
              <a:lnSpc>
                <a:spcPts val="5040"/>
              </a:lnSpc>
              <a:buFont typeface="Arial"/>
              <a:buChar char="•"/>
            </a:pPr>
            <a:r>
              <a:rPr lang="en-US" sz="3600">
                <a:solidFill>
                  <a:srgbClr val="000000"/>
                </a:solidFill>
                <a:latin typeface="Canva Sans 1 Bold"/>
              </a:rPr>
              <a:t>s.20 </a:t>
            </a:r>
            <a:r>
              <a:rPr lang="en-US" sz="3600">
                <a:solidFill>
                  <a:srgbClr val="000000"/>
                </a:solidFill>
                <a:latin typeface="Canva Sans 1 Bold Italics"/>
              </a:rPr>
              <a:t>Fines Act 1996</a:t>
            </a:r>
            <a:r>
              <a:rPr lang="en-US" sz="3600">
                <a:solidFill>
                  <a:srgbClr val="000000"/>
                </a:solidFill>
                <a:latin typeface="Canva Sans 1 Bold"/>
              </a:rPr>
              <a:t> (NSW)</a:t>
            </a:r>
          </a:p>
          <a:p>
            <a:pPr>
              <a:lnSpc>
                <a:spcPts val="5040"/>
              </a:lnSpc>
            </a:pPr>
            <a:endParaRPr lang="en-US" sz="3600">
              <a:solidFill>
                <a:srgbClr val="000000"/>
              </a:solidFill>
              <a:latin typeface="Canva Sans 1 Bold"/>
            </a:endParaRPr>
          </a:p>
          <a:p>
            <a:pPr marL="777240" lvl="1" indent="-388620">
              <a:lnSpc>
                <a:spcPts val="5040"/>
              </a:lnSpc>
              <a:buFont typeface="Arial"/>
              <a:buChar char="•"/>
            </a:pPr>
            <a:r>
              <a:rPr lang="en-US" sz="3600">
                <a:solidFill>
                  <a:srgbClr val="000000"/>
                </a:solidFill>
                <a:latin typeface="Canva Sans 1 Bold"/>
              </a:rPr>
              <a:t>“specify” </a:t>
            </a:r>
          </a:p>
          <a:p>
            <a:pPr>
              <a:lnSpc>
                <a:spcPts val="5040"/>
              </a:lnSpc>
            </a:pPr>
            <a:endParaRPr lang="en-US" sz="3600">
              <a:solidFill>
                <a:srgbClr val="000000"/>
              </a:solidFill>
              <a:latin typeface="Canva Sans 1 Bold"/>
            </a:endParaRPr>
          </a:p>
          <a:p>
            <a:pPr marL="777240" lvl="1" indent="-388620">
              <a:lnSpc>
                <a:spcPts val="5040"/>
              </a:lnSpc>
              <a:buFont typeface="Arial"/>
              <a:buChar char="•"/>
            </a:pPr>
            <a:r>
              <a:rPr lang="en-US" sz="3600">
                <a:solidFill>
                  <a:srgbClr val="000000"/>
                </a:solidFill>
                <a:latin typeface="Canva Sans 1 Bold"/>
              </a:rPr>
              <a:t>“unambiguously identified”</a:t>
            </a:r>
          </a:p>
          <a:p>
            <a:pPr>
              <a:lnSpc>
                <a:spcPts val="5040"/>
              </a:lnSpc>
            </a:pPr>
            <a:endParaRPr lang="en-US" sz="3600">
              <a:solidFill>
                <a:srgbClr val="000000"/>
              </a:solidFill>
              <a:latin typeface="Canva Sans 1 Bold"/>
            </a:endParaRPr>
          </a:p>
          <a:p>
            <a:pPr marL="777240" lvl="1" indent="-388620">
              <a:lnSpc>
                <a:spcPts val="5040"/>
              </a:lnSpc>
              <a:buFont typeface="Arial"/>
              <a:buChar char="•"/>
            </a:pPr>
            <a:r>
              <a:rPr lang="en-US" sz="3600">
                <a:solidFill>
                  <a:srgbClr val="000000"/>
                </a:solidFill>
                <a:latin typeface="Canva Sans 1 Bold"/>
              </a:rPr>
              <a:t>"to the effect that" </a:t>
            </a:r>
          </a:p>
          <a:p>
            <a:pPr>
              <a:lnSpc>
                <a:spcPts val="5040"/>
              </a:lnSpc>
            </a:pPr>
            <a:endParaRPr lang="en-US" sz="3600">
              <a:solidFill>
                <a:srgbClr val="000000"/>
              </a:solidFill>
              <a:latin typeface="Canva Sans 1 Bold"/>
            </a:endParaRPr>
          </a:p>
          <a:p>
            <a:pPr marL="777240" lvl="1" indent="-388620">
              <a:lnSpc>
                <a:spcPts val="5040"/>
              </a:lnSpc>
              <a:buFont typeface="Arial"/>
              <a:buChar char="•"/>
            </a:pPr>
            <a:r>
              <a:rPr lang="en-US" sz="3600">
                <a:solidFill>
                  <a:srgbClr val="000000"/>
                </a:solidFill>
                <a:latin typeface="Canva Sans 1 Bold"/>
              </a:rPr>
              <a:t>Law Part Code</a:t>
            </a:r>
          </a:p>
          <a:p>
            <a:pPr>
              <a:lnSpc>
                <a:spcPts val="5040"/>
              </a:lnSpc>
            </a:pPr>
            <a:endParaRPr lang="en-US" sz="3600">
              <a:solidFill>
                <a:srgbClr val="000000"/>
              </a:solidFill>
              <a:latin typeface="Canva Sans 1 Bold"/>
            </a:endParaRPr>
          </a:p>
          <a:p>
            <a:pPr marL="777240" lvl="1" indent="-388620">
              <a:lnSpc>
                <a:spcPts val="5040"/>
              </a:lnSpc>
              <a:buFont typeface="Arial"/>
              <a:buChar char="•"/>
            </a:pPr>
            <a:r>
              <a:rPr lang="en-US" sz="3600">
                <a:solidFill>
                  <a:srgbClr val="000000"/>
                </a:solidFill>
                <a:latin typeface="Canva Sans 1 Bold"/>
              </a:rPr>
              <a:t>s 12 </a:t>
            </a:r>
            <a:r>
              <a:rPr lang="en-US" sz="3600">
                <a:solidFill>
                  <a:srgbClr val="000000"/>
                </a:solidFill>
                <a:latin typeface="Canva Sans 1 Bold Italics"/>
              </a:rPr>
              <a:t>Criminal Procedure Act 1986 </a:t>
            </a:r>
            <a:r>
              <a:rPr lang="en-US" sz="3600">
                <a:solidFill>
                  <a:srgbClr val="000000"/>
                </a:solidFill>
                <a:latin typeface="Canva Sans 1 Bold"/>
              </a:rPr>
              <a:t>(NSW)</a:t>
            </a:r>
            <a:r>
              <a:rPr lang="en-US" sz="3600">
                <a:solidFill>
                  <a:srgbClr val="000000"/>
                </a:solidFill>
                <a:latin typeface="Canva Sans 1 Bold Italics"/>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83000"/>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
        <p:nvSpPr>
          <p:cNvPr id="3" name="Freeform 3"/>
          <p:cNvSpPr/>
          <p:nvPr/>
        </p:nvSpPr>
        <p:spPr>
          <a:xfrm>
            <a:off x="5985542" y="154037"/>
            <a:ext cx="12147410" cy="9797316"/>
          </a:xfrm>
          <a:custGeom>
            <a:avLst/>
            <a:gdLst/>
            <a:ahLst/>
            <a:cxnLst/>
            <a:rect l="l" t="t" r="r" b="b"/>
            <a:pathLst>
              <a:path w="12147410" h="9797316">
                <a:moveTo>
                  <a:pt x="0" y="0"/>
                </a:moveTo>
                <a:lnTo>
                  <a:pt x="12147410" y="0"/>
                </a:lnTo>
                <a:lnTo>
                  <a:pt x="12147410" y="9797316"/>
                </a:lnTo>
                <a:lnTo>
                  <a:pt x="0" y="9797316"/>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sp>
      <p:sp>
        <p:nvSpPr>
          <p:cNvPr id="4" name="TextBox 4"/>
          <p:cNvSpPr txBox="1"/>
          <p:nvPr/>
        </p:nvSpPr>
        <p:spPr>
          <a:xfrm>
            <a:off x="6897953" y="304929"/>
            <a:ext cx="10361347" cy="8837931"/>
          </a:xfrm>
          <a:prstGeom prst="rect">
            <a:avLst/>
          </a:prstGeom>
        </p:spPr>
        <p:txBody>
          <a:bodyPr lIns="0" tIns="0" rIns="0" bIns="0" rtlCol="0" anchor="t">
            <a:spAutoFit/>
          </a:bodyPr>
          <a:lstStyle/>
          <a:p>
            <a:pPr>
              <a:lnSpc>
                <a:spcPts val="7749"/>
              </a:lnSpc>
            </a:pPr>
            <a:r>
              <a:rPr lang="en-US" sz="3099">
                <a:solidFill>
                  <a:srgbClr val="FFFFFF"/>
                </a:solidFill>
                <a:latin typeface="Canva Sans 1 Bold"/>
              </a:rPr>
              <a:t>THE JUDGMENT</a:t>
            </a:r>
          </a:p>
          <a:p>
            <a:pPr marL="604519" lvl="1" indent="-302260">
              <a:lnSpc>
                <a:spcPts val="6999"/>
              </a:lnSpc>
              <a:buFont typeface="Arial"/>
              <a:buChar char="•"/>
            </a:pPr>
            <a:r>
              <a:rPr lang="en-US" sz="2799">
                <a:solidFill>
                  <a:srgbClr val="303030"/>
                </a:solidFill>
                <a:latin typeface="Canva Sans 1 Bold"/>
              </a:rPr>
              <a:t>Payment incentive</a:t>
            </a:r>
          </a:p>
          <a:p>
            <a:pPr marL="604519" lvl="1" indent="-302260">
              <a:lnSpc>
                <a:spcPts val="6999"/>
              </a:lnSpc>
              <a:buFont typeface="Arial"/>
              <a:buChar char="•"/>
            </a:pPr>
            <a:r>
              <a:rPr lang="en-US" sz="2799">
                <a:solidFill>
                  <a:srgbClr val="303030"/>
                </a:solidFill>
                <a:latin typeface="Canva Sans 1 Bold"/>
              </a:rPr>
              <a:t>Amount in PN is different to amount imposed by court</a:t>
            </a:r>
          </a:p>
          <a:p>
            <a:pPr marL="604519" lvl="1" indent="-302260">
              <a:lnSpc>
                <a:spcPts val="6999"/>
              </a:lnSpc>
              <a:buFont typeface="Arial"/>
              <a:buChar char="•"/>
            </a:pPr>
            <a:r>
              <a:rPr lang="en-US" sz="2799">
                <a:solidFill>
                  <a:srgbClr val="303030"/>
                </a:solidFill>
                <a:latin typeface="Canva Sans 1 Bold"/>
              </a:rPr>
              <a:t>Review requires an understanding of offence</a:t>
            </a:r>
          </a:p>
          <a:p>
            <a:pPr marL="604519" lvl="1" indent="-302260">
              <a:lnSpc>
                <a:spcPts val="6999"/>
              </a:lnSpc>
              <a:buFont typeface="Arial"/>
              <a:buChar char="•"/>
            </a:pPr>
            <a:r>
              <a:rPr lang="en-US" sz="2799">
                <a:solidFill>
                  <a:srgbClr val="303030"/>
                </a:solidFill>
                <a:latin typeface="Canva Sans 1 Bold"/>
              </a:rPr>
              <a:t>Punitive character of PN</a:t>
            </a:r>
          </a:p>
          <a:p>
            <a:pPr marL="604519" lvl="1" indent="-302260">
              <a:lnSpc>
                <a:spcPts val="6999"/>
              </a:lnSpc>
              <a:buFont typeface="Arial"/>
              <a:buChar char="•"/>
            </a:pPr>
            <a:r>
              <a:rPr lang="en-US" sz="2799">
                <a:solidFill>
                  <a:srgbClr val="303030"/>
                </a:solidFill>
                <a:latin typeface="Canva Sans 1 Bold"/>
              </a:rPr>
              <a:t>The phrase "to the effect that" does not alter the requirement that the PN offence must be "specified"</a:t>
            </a:r>
          </a:p>
          <a:p>
            <a:pPr marL="604519" lvl="1" indent="-302260">
              <a:lnSpc>
                <a:spcPts val="6999"/>
              </a:lnSpc>
              <a:buFont typeface="Arial"/>
              <a:buChar char="•"/>
            </a:pPr>
            <a:r>
              <a:rPr lang="en-US" sz="2799">
                <a:solidFill>
                  <a:srgbClr val="303030"/>
                </a:solidFill>
                <a:latin typeface="Canva Sans 1 Bold"/>
              </a:rPr>
              <a:t>Law Code not enough</a:t>
            </a:r>
          </a:p>
          <a:p>
            <a:pPr marL="604519" lvl="1" indent="-302260">
              <a:lnSpc>
                <a:spcPts val="6999"/>
              </a:lnSpc>
              <a:buFont typeface="Arial"/>
              <a:buChar char="•"/>
            </a:pPr>
            <a:r>
              <a:rPr lang="en-US" sz="2799">
                <a:solidFill>
                  <a:srgbClr val="303030"/>
                </a:solidFill>
                <a:latin typeface="Canva Sans 1 Bold"/>
              </a:rPr>
              <a:t>Short offence description was insufficient to meet s.20 Fines Act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
        <p:nvSpPr>
          <p:cNvPr id="3" name="TextBox 3"/>
          <p:cNvSpPr txBox="1"/>
          <p:nvPr/>
        </p:nvSpPr>
        <p:spPr>
          <a:xfrm>
            <a:off x="231772" y="7822070"/>
            <a:ext cx="12265028" cy="1935851"/>
          </a:xfrm>
          <a:prstGeom prst="rect">
            <a:avLst/>
          </a:prstGeom>
        </p:spPr>
        <p:txBody>
          <a:bodyPr wrap="square" lIns="0" tIns="0" rIns="0" bIns="0" rtlCol="0" anchor="t">
            <a:spAutoFit/>
          </a:bodyPr>
          <a:lstStyle/>
          <a:p>
            <a:pPr>
              <a:lnSpc>
                <a:spcPts val="7839"/>
              </a:lnSpc>
            </a:pPr>
            <a:r>
              <a:rPr lang="en-US" sz="5599">
                <a:solidFill>
                  <a:schemeClr val="bg1"/>
                </a:solidFill>
                <a:latin typeface="Canva Sans 1 Bold"/>
              </a:rPr>
              <a:t>What does the Supreme Court case mean for future penalty notices?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750095" y="1913467"/>
            <a:ext cx="8165306" cy="3437468"/>
          </a:xfrm>
        </p:spPr>
        <p:txBody>
          <a:bodyPr/>
          <a:lstStyle/>
          <a:p>
            <a:r>
              <a:rPr lang="en-US" dirty="0">
                <a:latin typeface="Arial" panose="020B0604020202020204" pitchFamily="34" charset="0"/>
                <a:cs typeface="Arial" panose="020B0604020202020204" pitchFamily="34" charset="0"/>
              </a:rPr>
              <a:t>4. Questions and further resources</a:t>
            </a:r>
          </a:p>
        </p:txBody>
      </p:sp>
      <p:sp>
        <p:nvSpPr>
          <p:cNvPr id="6" name="Text Placeholder 3"/>
          <p:cNvSpPr txBox="1">
            <a:spLocks/>
          </p:cNvSpPr>
          <p:nvPr/>
        </p:nvSpPr>
        <p:spPr>
          <a:xfrm>
            <a:off x="750094" y="5924888"/>
            <a:ext cx="11899105" cy="2468256"/>
          </a:xfrm>
          <a:prstGeom prst="rect">
            <a:avLst/>
          </a:prstGeom>
        </p:spPr>
        <p:txBody>
          <a:bodyPr anchor="t">
            <a:normAutofit/>
          </a:bodyPr>
          <a:lstStyle>
            <a:lvl1pPr marL="0" indent="0" algn="l" defTabSz="914400" rtl="0" eaLnBrk="1" latinLnBrk="0" hangingPunct="1">
              <a:lnSpc>
                <a:spcPct val="100000"/>
              </a:lnSpc>
              <a:spcBef>
                <a:spcPts val="500"/>
              </a:spcBef>
              <a:buFont typeface="Arial" panose="020B0604020202020204" pitchFamily="34" charset="0"/>
              <a:buNone/>
              <a:defRPr sz="2000" b="0" i="0" kern="1200">
                <a:solidFill>
                  <a:schemeClr val="tx1"/>
                </a:solidFill>
                <a:latin typeface="Helvetica" charset="0"/>
                <a:ea typeface="Helvetica" charset="0"/>
                <a:cs typeface="Helvetica" charset="0"/>
              </a:defRPr>
            </a:lvl1pPr>
            <a:lvl2pPr marL="216000" indent="-216000" algn="l" defTabSz="914400" rtl="0" eaLnBrk="1" latinLnBrk="0" hangingPunct="1">
              <a:lnSpc>
                <a:spcPct val="100000"/>
              </a:lnSpc>
              <a:spcBef>
                <a:spcPts val="0"/>
              </a:spcBef>
              <a:spcAft>
                <a:spcPts val="1200"/>
              </a:spcAft>
              <a:buSzPct val="125000"/>
              <a:buFont typeface="Arial" panose="020B0604020202020204" pitchFamily="34" charset="0"/>
              <a:buChar char="•"/>
              <a:defRPr sz="2000" b="0" i="0" kern="1200">
                <a:solidFill>
                  <a:schemeClr val="tx1"/>
                </a:solidFill>
                <a:latin typeface="Helvetica" charset="0"/>
                <a:ea typeface="Helvetica" charset="0"/>
                <a:cs typeface="Helvetica" charset="0"/>
              </a:defRPr>
            </a:lvl2pPr>
            <a:lvl3pPr marL="432000" indent="-216000" algn="l" defTabSz="914400" rtl="0" eaLnBrk="1" latinLnBrk="0" hangingPunct="1">
              <a:lnSpc>
                <a:spcPct val="100000"/>
              </a:lnSpc>
              <a:spcBef>
                <a:spcPts val="0"/>
              </a:spcBef>
              <a:spcAft>
                <a:spcPts val="1200"/>
              </a:spcAft>
              <a:buFont typeface="Arial" charset="0"/>
              <a:buChar char="•"/>
              <a:defRPr sz="2000" b="0" i="0" kern="1200">
                <a:solidFill>
                  <a:schemeClr val="tx1"/>
                </a:solidFill>
                <a:latin typeface="Helvetica" charset="0"/>
                <a:ea typeface="Helvetica" charset="0"/>
                <a:cs typeface="Helvetica" charset="0"/>
              </a:defRPr>
            </a:lvl3pPr>
            <a:lvl4pPr marL="0" indent="0" algn="l" defTabSz="914400" rtl="0" eaLnBrk="1" latinLnBrk="0" hangingPunct="1">
              <a:lnSpc>
                <a:spcPct val="100000"/>
              </a:lnSpc>
              <a:spcBef>
                <a:spcPts val="0"/>
              </a:spcBef>
              <a:spcAft>
                <a:spcPts val="1200"/>
              </a:spcAft>
              <a:buFont typeface="Arial" panose="020B0604020202020204" pitchFamily="34" charset="0"/>
              <a:buNone/>
              <a:defRPr sz="2000" b="0" i="0" kern="1200">
                <a:solidFill>
                  <a:schemeClr val="tx1"/>
                </a:solidFill>
                <a:latin typeface="Helvetica" charset="0"/>
                <a:ea typeface="Helvetica" charset="0"/>
                <a:cs typeface="Helvetica" charset="0"/>
              </a:defRPr>
            </a:lvl4pPr>
            <a:lvl5pPr marL="0" indent="0" algn="l" defTabSz="914400" rtl="0" eaLnBrk="1" latinLnBrk="0" hangingPunct="1">
              <a:lnSpc>
                <a:spcPct val="100000"/>
              </a:lnSpc>
              <a:spcBef>
                <a:spcPts val="0"/>
              </a:spcBef>
              <a:spcAft>
                <a:spcPts val="1200"/>
              </a:spcAft>
              <a:buFont typeface="Arial" panose="020B0604020202020204" pitchFamily="34" charset="0"/>
              <a:buNone/>
              <a:defRPr sz="2000" b="0" i="0" kern="1200">
                <a:solidFill>
                  <a:schemeClr val="tx2"/>
                </a:solidFill>
                <a:latin typeface="Helvetica" charset="0"/>
                <a:ea typeface="Helvetica" charset="0"/>
                <a:cs typeface="Helvetica" charset="0"/>
              </a:defRPr>
            </a:lvl5pPr>
            <a:lvl6pPr marL="0" indent="0" algn="l" defTabSz="914400" rtl="0" eaLnBrk="1" latinLnBrk="0" hangingPunct="1">
              <a:lnSpc>
                <a:spcPct val="100000"/>
              </a:lnSpc>
              <a:spcBef>
                <a:spcPts val="0"/>
              </a:spcBef>
              <a:spcAft>
                <a:spcPts val="1200"/>
              </a:spcAft>
              <a:buFont typeface="Arial" panose="020B0604020202020204" pitchFamily="34" charset="0"/>
              <a:buNone/>
              <a:defRPr sz="1800" b="0" i="0" kern="1200">
                <a:solidFill>
                  <a:schemeClr val="tx1"/>
                </a:solidFill>
                <a:latin typeface="Helvetica" charset="0"/>
                <a:ea typeface="Helvetica" charset="0"/>
                <a:cs typeface="Helvetica" charset="0"/>
              </a:defRPr>
            </a:lvl6pPr>
            <a:lvl7pPr marL="0" indent="0" algn="l" defTabSz="914400" rtl="0" eaLnBrk="1" latinLnBrk="0" hangingPunct="1">
              <a:lnSpc>
                <a:spcPct val="100000"/>
              </a:lnSpc>
              <a:spcBef>
                <a:spcPts val="0"/>
              </a:spcBef>
              <a:spcAft>
                <a:spcPts val="1200"/>
              </a:spcAft>
              <a:buFont typeface="Arial" panose="020B0604020202020204" pitchFamily="34" charset="0"/>
              <a:buNone/>
              <a:defRPr sz="1800" b="0" i="0" kern="1200">
                <a:solidFill>
                  <a:schemeClr val="tx1"/>
                </a:solidFill>
                <a:latin typeface="Helvetica" charset="0"/>
                <a:ea typeface="Helvetica" charset="0"/>
                <a:cs typeface="Helvetica" charset="0"/>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sz="1800" b="0" i="0" kern="1200">
                <a:solidFill>
                  <a:schemeClr val="tx1"/>
                </a:solidFill>
                <a:latin typeface="Helvetica" charset="0"/>
                <a:ea typeface="Helvetica" charset="0"/>
                <a:cs typeface="Helvetica" charset="0"/>
              </a:defRPr>
            </a:lvl8pPr>
            <a:lvl9pPr marL="0" indent="0" algn="l" defTabSz="914400" rtl="0" eaLnBrk="1" latinLnBrk="0" hangingPunct="1">
              <a:lnSpc>
                <a:spcPct val="100000"/>
              </a:lnSpc>
              <a:spcBef>
                <a:spcPts val="500"/>
              </a:spcBef>
              <a:buFont typeface="Arial" panose="020B0604020202020204" pitchFamily="34" charset="0"/>
              <a:buNone/>
              <a:defRPr sz="1800" b="0" i="0" kern="1200">
                <a:solidFill>
                  <a:schemeClr val="tx1"/>
                </a:solidFill>
                <a:latin typeface="Helvetica" charset="0"/>
                <a:ea typeface="Helvetica" charset="0"/>
                <a:cs typeface="Helvetica" charset="0"/>
              </a:defRPr>
            </a:lvl9pPr>
          </a:lstStyle>
          <a:p>
            <a:r>
              <a:rPr lang="en-AU" sz="3600" b="1" dirty="0">
                <a:solidFill>
                  <a:schemeClr val="bg1"/>
                </a:solidFill>
                <a:latin typeface="Arial" panose="020B0604020202020204" pitchFamily="34" charset="0"/>
                <a:cs typeface="Arial" panose="020B0604020202020204" pitchFamily="34" charset="0"/>
              </a:rPr>
              <a:t>Samantha Lee, Senior Solicitor, Redfern Legal Centre</a:t>
            </a:r>
            <a:br>
              <a:rPr lang="en-AU" sz="3600" b="1" dirty="0">
                <a:solidFill>
                  <a:schemeClr val="bg1"/>
                </a:solidFill>
                <a:latin typeface="Arial" panose="020B0604020202020204" pitchFamily="34" charset="0"/>
                <a:cs typeface="Arial" panose="020B0604020202020204" pitchFamily="34" charset="0"/>
              </a:rPr>
            </a:br>
            <a:br>
              <a:rPr lang="en-AU" sz="3600" b="1" dirty="0">
                <a:solidFill>
                  <a:schemeClr val="bg1"/>
                </a:solidFill>
                <a:latin typeface="Arial" panose="020B0604020202020204" pitchFamily="34" charset="0"/>
                <a:cs typeface="Arial" panose="020B0604020202020204" pitchFamily="34" charset="0"/>
              </a:rPr>
            </a:br>
            <a:r>
              <a:rPr lang="en-AU" sz="3600" b="1" dirty="0">
                <a:solidFill>
                  <a:schemeClr val="bg1"/>
                </a:solidFill>
                <a:latin typeface="Arial" panose="020B0604020202020204" pitchFamily="34" charset="0"/>
                <a:cs typeface="Arial" panose="020B0604020202020204" pitchFamily="34" charset="0"/>
              </a:rPr>
              <a:t>Timothy Smartt, Barrister at Tenth Floor Chambers</a:t>
            </a:r>
            <a:endParaRPr lang="en-US" sz="3000" dirty="0">
              <a:solidFill>
                <a:schemeClr val="bg1"/>
              </a:solidFill>
              <a:latin typeface="Avenir Book" panose="02000503020000020003" pitchFamily="2" charset="0"/>
            </a:endParaRPr>
          </a:p>
        </p:txBody>
      </p:sp>
      <p:sp>
        <p:nvSpPr>
          <p:cNvPr id="7" name="Text Placeholder 4"/>
          <p:cNvSpPr txBox="1">
            <a:spLocks/>
          </p:cNvSpPr>
          <p:nvPr/>
        </p:nvSpPr>
        <p:spPr>
          <a:xfrm>
            <a:off x="169070" y="8967098"/>
            <a:ext cx="17902238" cy="1131093"/>
          </a:xfrm>
          <a:prstGeom prst="rect">
            <a:avLst/>
          </a:prstGeom>
          <a:solidFill>
            <a:schemeClr val="bg1"/>
          </a:solidFill>
        </p:spPr>
        <p:txBody>
          <a:bodyPr anchor="ctr"/>
          <a:lstStyle>
            <a:lvl1pPr marL="0" indent="0" algn="l" defTabSz="914400" rtl="0" eaLnBrk="1" latinLnBrk="0" hangingPunct="1">
              <a:lnSpc>
                <a:spcPct val="100000"/>
              </a:lnSpc>
              <a:spcBef>
                <a:spcPts val="500"/>
              </a:spcBef>
              <a:buFont typeface="Arial" panose="020B0604020202020204" pitchFamily="34" charset="0"/>
              <a:buNone/>
              <a:defRPr sz="2000" b="0" i="0" kern="1200">
                <a:solidFill>
                  <a:schemeClr val="tx1"/>
                </a:solidFill>
                <a:latin typeface="Helvetica" charset="0"/>
                <a:ea typeface="Helvetica" charset="0"/>
                <a:cs typeface="Helvetica" charset="0"/>
              </a:defRPr>
            </a:lvl1pPr>
            <a:lvl2pPr marL="216000" indent="-216000" algn="l" defTabSz="914400" rtl="0" eaLnBrk="1" latinLnBrk="0" hangingPunct="1">
              <a:lnSpc>
                <a:spcPct val="100000"/>
              </a:lnSpc>
              <a:spcBef>
                <a:spcPts val="0"/>
              </a:spcBef>
              <a:spcAft>
                <a:spcPts val="1200"/>
              </a:spcAft>
              <a:buSzPct val="125000"/>
              <a:buFont typeface="Arial" panose="020B0604020202020204" pitchFamily="34" charset="0"/>
              <a:buChar char="•"/>
              <a:defRPr sz="2000" b="0" i="0" kern="1200">
                <a:solidFill>
                  <a:schemeClr val="tx1"/>
                </a:solidFill>
                <a:latin typeface="Helvetica" charset="0"/>
                <a:ea typeface="Helvetica" charset="0"/>
                <a:cs typeface="Helvetica" charset="0"/>
              </a:defRPr>
            </a:lvl2pPr>
            <a:lvl3pPr marL="432000" indent="-216000" algn="l" defTabSz="914400" rtl="0" eaLnBrk="1" latinLnBrk="0" hangingPunct="1">
              <a:lnSpc>
                <a:spcPct val="100000"/>
              </a:lnSpc>
              <a:spcBef>
                <a:spcPts val="0"/>
              </a:spcBef>
              <a:spcAft>
                <a:spcPts val="1200"/>
              </a:spcAft>
              <a:buFont typeface="Arial" charset="0"/>
              <a:buChar char="•"/>
              <a:defRPr sz="2000" b="0" i="0" kern="1200">
                <a:solidFill>
                  <a:schemeClr val="tx1"/>
                </a:solidFill>
                <a:latin typeface="Helvetica" charset="0"/>
                <a:ea typeface="Helvetica" charset="0"/>
                <a:cs typeface="Helvetica" charset="0"/>
              </a:defRPr>
            </a:lvl3pPr>
            <a:lvl4pPr marL="0" indent="0" algn="l" defTabSz="914400" rtl="0" eaLnBrk="1" latinLnBrk="0" hangingPunct="1">
              <a:lnSpc>
                <a:spcPct val="100000"/>
              </a:lnSpc>
              <a:spcBef>
                <a:spcPts val="0"/>
              </a:spcBef>
              <a:spcAft>
                <a:spcPts val="1200"/>
              </a:spcAft>
              <a:buFont typeface="Arial" panose="020B0604020202020204" pitchFamily="34" charset="0"/>
              <a:buNone/>
              <a:defRPr sz="2000" b="0" i="0" kern="1200">
                <a:solidFill>
                  <a:schemeClr val="tx1"/>
                </a:solidFill>
                <a:latin typeface="Helvetica" charset="0"/>
                <a:ea typeface="Helvetica" charset="0"/>
                <a:cs typeface="Helvetica" charset="0"/>
              </a:defRPr>
            </a:lvl4pPr>
            <a:lvl5pPr marL="0" indent="0" algn="l" defTabSz="914400" rtl="0" eaLnBrk="1" latinLnBrk="0" hangingPunct="1">
              <a:lnSpc>
                <a:spcPct val="100000"/>
              </a:lnSpc>
              <a:spcBef>
                <a:spcPts val="0"/>
              </a:spcBef>
              <a:spcAft>
                <a:spcPts val="1200"/>
              </a:spcAft>
              <a:buFont typeface="Arial" panose="020B0604020202020204" pitchFamily="34" charset="0"/>
              <a:buNone/>
              <a:defRPr sz="2000" b="0" i="0" kern="1200">
                <a:solidFill>
                  <a:schemeClr val="tx2"/>
                </a:solidFill>
                <a:latin typeface="Helvetica" charset="0"/>
                <a:ea typeface="Helvetica" charset="0"/>
                <a:cs typeface="Helvetica" charset="0"/>
              </a:defRPr>
            </a:lvl5pPr>
            <a:lvl6pPr marL="0" indent="0" algn="l" defTabSz="914400" rtl="0" eaLnBrk="1" latinLnBrk="0" hangingPunct="1">
              <a:lnSpc>
                <a:spcPct val="100000"/>
              </a:lnSpc>
              <a:spcBef>
                <a:spcPts val="0"/>
              </a:spcBef>
              <a:spcAft>
                <a:spcPts val="1200"/>
              </a:spcAft>
              <a:buFont typeface="Arial" panose="020B0604020202020204" pitchFamily="34" charset="0"/>
              <a:buNone/>
              <a:defRPr sz="1800" b="0" i="0" kern="1200">
                <a:solidFill>
                  <a:schemeClr val="tx1"/>
                </a:solidFill>
                <a:latin typeface="Helvetica" charset="0"/>
                <a:ea typeface="Helvetica" charset="0"/>
                <a:cs typeface="Helvetica" charset="0"/>
              </a:defRPr>
            </a:lvl6pPr>
            <a:lvl7pPr marL="0" indent="0" algn="l" defTabSz="914400" rtl="0" eaLnBrk="1" latinLnBrk="0" hangingPunct="1">
              <a:lnSpc>
                <a:spcPct val="100000"/>
              </a:lnSpc>
              <a:spcBef>
                <a:spcPts val="0"/>
              </a:spcBef>
              <a:spcAft>
                <a:spcPts val="1200"/>
              </a:spcAft>
              <a:buFont typeface="Arial" panose="020B0604020202020204" pitchFamily="34" charset="0"/>
              <a:buNone/>
              <a:defRPr sz="1800" b="0" i="0" kern="1200">
                <a:solidFill>
                  <a:schemeClr val="tx1"/>
                </a:solidFill>
                <a:latin typeface="Helvetica" charset="0"/>
                <a:ea typeface="Helvetica" charset="0"/>
                <a:cs typeface="Helvetica" charset="0"/>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sz="1800" b="0" i="0" kern="1200">
                <a:solidFill>
                  <a:schemeClr val="tx1"/>
                </a:solidFill>
                <a:latin typeface="Helvetica" charset="0"/>
                <a:ea typeface="Helvetica" charset="0"/>
                <a:cs typeface="Helvetica" charset="0"/>
              </a:defRPr>
            </a:lvl8pPr>
            <a:lvl9pPr marL="0" indent="0" algn="l" defTabSz="914400" rtl="0" eaLnBrk="1" latinLnBrk="0" hangingPunct="1">
              <a:lnSpc>
                <a:spcPct val="100000"/>
              </a:lnSpc>
              <a:spcBef>
                <a:spcPts val="500"/>
              </a:spcBef>
              <a:buFont typeface="Arial" panose="020B0604020202020204" pitchFamily="34" charset="0"/>
              <a:buNone/>
              <a:defRPr sz="1800" b="0" i="0" kern="1200">
                <a:solidFill>
                  <a:schemeClr val="tx1"/>
                </a:solidFill>
                <a:latin typeface="Helvetica" charset="0"/>
                <a:ea typeface="Helvetica" charset="0"/>
                <a:cs typeface="Helvetica" charset="0"/>
              </a:defRPr>
            </a:lvl9pPr>
          </a:lstStyle>
          <a:p>
            <a:pPr algn="ctr"/>
            <a:r>
              <a:rPr lang="en-US" sz="4800" dirty="0">
                <a:latin typeface="Arial" panose="020B0604020202020204" pitchFamily="34" charset="0"/>
                <a:cs typeface="Arial" panose="020B0604020202020204" pitchFamily="34" charset="0"/>
              </a:rPr>
              <a:t>RESOURCES: www.rlc.org.au/training/resources/fines</a:t>
            </a:r>
          </a:p>
        </p:txBody>
      </p:sp>
    </p:spTree>
    <p:extLst>
      <p:ext uri="{BB962C8B-B14F-4D97-AF65-F5344CB8AC3E}">
        <p14:creationId xmlns:p14="http://schemas.microsoft.com/office/powerpoint/2010/main" val="20826667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p:pic>
      <p:sp>
        <p:nvSpPr>
          <p:cNvPr id="3" name="Title 2"/>
          <p:cNvSpPr>
            <a:spLocks noGrp="1"/>
          </p:cNvSpPr>
          <p:nvPr>
            <p:ph type="title"/>
          </p:nvPr>
        </p:nvSpPr>
        <p:spPr/>
        <p:txBody>
          <a:bodyPr>
            <a:normAutofit/>
          </a:bodyPr>
          <a:lstStyle/>
          <a:p>
            <a:r>
              <a:rPr lang="en-US" sz="7200" b="1" dirty="0">
                <a:latin typeface="Arial" panose="020B0604020202020204" pitchFamily="34" charset="0"/>
                <a:cs typeface="Arial" panose="020B0604020202020204" pitchFamily="34" charset="0"/>
              </a:rPr>
              <a:t>Before You Go</a:t>
            </a:r>
          </a:p>
        </p:txBody>
      </p:sp>
      <p:sp>
        <p:nvSpPr>
          <p:cNvPr id="5" name="TextBox 4"/>
          <p:cNvSpPr txBox="1"/>
          <p:nvPr/>
        </p:nvSpPr>
        <p:spPr>
          <a:xfrm>
            <a:off x="1402952" y="3007893"/>
            <a:ext cx="15444000" cy="1754326"/>
          </a:xfrm>
          <a:prstGeom prst="rect">
            <a:avLst/>
          </a:prstGeom>
          <a:noFill/>
        </p:spPr>
        <p:txBody>
          <a:bodyPr wrap="square" rtlCol="0">
            <a:spAutoFit/>
          </a:bodyPr>
          <a:lstStyle/>
          <a:p>
            <a:pPr algn="ctr" defTabSz="1371600">
              <a:defRPr/>
            </a:pPr>
            <a:r>
              <a:rPr lang="en-US" sz="5400" dirty="0">
                <a:solidFill>
                  <a:srgbClr val="303030"/>
                </a:solidFill>
                <a:latin typeface="Arial" panose="020B0604020202020204" pitchFamily="34" charset="0"/>
                <a:ea typeface="Helvetica" charset="0"/>
                <a:cs typeface="Arial" panose="020B0604020202020204" pitchFamily="34" charset="0"/>
              </a:rPr>
              <a:t>Your feedback helps us improve our training.</a:t>
            </a:r>
          </a:p>
          <a:p>
            <a:pPr algn="ctr" defTabSz="1371600">
              <a:defRPr/>
            </a:pPr>
            <a:r>
              <a:rPr lang="en-US" sz="5400" dirty="0">
                <a:solidFill>
                  <a:srgbClr val="303030"/>
                </a:solidFill>
                <a:latin typeface="Arial" panose="020B0604020202020204" pitchFamily="34" charset="0"/>
                <a:ea typeface="Helvetica" charset="0"/>
                <a:cs typeface="Arial" panose="020B0604020202020204" pitchFamily="34" charset="0"/>
              </a:rPr>
              <a:t>Please stay with us for another 30 seconds</a:t>
            </a:r>
            <a:r>
              <a:rPr lang="is-IS" sz="5400" dirty="0">
                <a:solidFill>
                  <a:srgbClr val="303030"/>
                </a:solidFill>
                <a:latin typeface="Arial" panose="020B0604020202020204" pitchFamily="34" charset="0"/>
                <a:ea typeface="Helvetica" charset="0"/>
                <a:cs typeface="Arial" panose="020B0604020202020204" pitchFamily="34" charset="0"/>
              </a:rPr>
              <a:t>…</a:t>
            </a:r>
            <a:endParaRPr lang="en-US" sz="5400" dirty="0">
              <a:solidFill>
                <a:srgbClr val="303030"/>
              </a:solidFill>
              <a:latin typeface="Arial" panose="020B0604020202020204" pitchFamily="34" charset="0"/>
              <a:ea typeface="Helvetica" charset="0"/>
              <a:cs typeface="Arial" panose="020B0604020202020204" pitchFamily="34" charset="0"/>
            </a:endParaRPr>
          </a:p>
        </p:txBody>
      </p:sp>
      <p:sp>
        <p:nvSpPr>
          <p:cNvPr id="6" name="TextBox 5"/>
          <p:cNvSpPr txBox="1"/>
          <p:nvPr/>
        </p:nvSpPr>
        <p:spPr>
          <a:xfrm>
            <a:off x="7681808" y="5381710"/>
            <a:ext cx="9615592" cy="2802035"/>
          </a:xfrm>
          <a:prstGeom prst="rect">
            <a:avLst/>
          </a:prstGeom>
          <a:noFill/>
        </p:spPr>
        <p:txBody>
          <a:bodyPr wrap="square" rtlCol="0" anchor="ctr" anchorCtr="0">
            <a:normAutofit/>
          </a:bodyPr>
          <a:lstStyle/>
          <a:p>
            <a:pPr defTabSz="1371600">
              <a:defRPr/>
            </a:pPr>
            <a:r>
              <a:rPr lang="en-US" sz="3600" dirty="0">
                <a:solidFill>
                  <a:srgbClr val="303030"/>
                </a:solidFill>
                <a:latin typeface="Arial" panose="020B0604020202020204" pitchFamily="34" charset="0"/>
                <a:ea typeface="Helvetica" charset="0"/>
                <a:cs typeface="Arial" panose="020B0604020202020204" pitchFamily="34" charset="0"/>
              </a:rPr>
              <a:t>Training: </a:t>
            </a:r>
            <a:r>
              <a:rPr lang="en-US" sz="3600" dirty="0">
                <a:solidFill>
                  <a:srgbClr val="303030"/>
                </a:solidFill>
                <a:latin typeface="Arial" panose="020B0604020202020204" pitchFamily="34" charset="0"/>
                <a:ea typeface="Helvetica" charset="0"/>
                <a:cs typeface="Arial" panose="020B0604020202020204" pitchFamily="34" charset="0"/>
                <a:hlinkClick r:id="rId4"/>
              </a:rPr>
              <a:t>rlc.org.au/what-we-do/training</a:t>
            </a:r>
            <a:endParaRPr lang="en-US" sz="3600" dirty="0">
              <a:solidFill>
                <a:srgbClr val="303030"/>
              </a:solidFill>
              <a:latin typeface="Arial" panose="020B0604020202020204" pitchFamily="34" charset="0"/>
              <a:ea typeface="Helvetica" charset="0"/>
              <a:cs typeface="Arial" panose="020B0604020202020204" pitchFamily="34" charset="0"/>
            </a:endParaRPr>
          </a:p>
          <a:p>
            <a:pPr defTabSz="1371600">
              <a:defRPr/>
            </a:pPr>
            <a:br>
              <a:rPr lang="en-US" sz="3600" dirty="0">
                <a:solidFill>
                  <a:srgbClr val="303030"/>
                </a:solidFill>
                <a:latin typeface="Arial" panose="020B0604020202020204" pitchFamily="34" charset="0"/>
                <a:ea typeface="Helvetica" charset="0"/>
                <a:cs typeface="Arial" panose="020B0604020202020204" pitchFamily="34" charset="0"/>
              </a:rPr>
            </a:br>
            <a:r>
              <a:rPr lang="en-US" sz="3600" dirty="0">
                <a:solidFill>
                  <a:srgbClr val="303030"/>
                </a:solidFill>
                <a:latin typeface="Arial" panose="020B0604020202020204" pitchFamily="34" charset="0"/>
                <a:ea typeface="Helvetica" charset="0"/>
                <a:cs typeface="Arial" panose="020B0604020202020204" pitchFamily="34" charset="0"/>
              </a:rPr>
              <a:t>Enquiries: Nick Manning </a:t>
            </a:r>
            <a:r>
              <a:rPr lang="en-US" sz="3600" dirty="0">
                <a:solidFill>
                  <a:srgbClr val="303030"/>
                </a:solidFill>
                <a:latin typeface="Arial" panose="020B0604020202020204" pitchFamily="34" charset="0"/>
                <a:ea typeface="Helvetica" charset="0"/>
                <a:cs typeface="Arial" panose="020B0604020202020204" pitchFamily="34" charset="0"/>
                <a:hlinkClick r:id="rId5"/>
              </a:rPr>
              <a:t>education@rlc.org.au</a:t>
            </a:r>
            <a:endParaRPr lang="en-US" sz="3600" dirty="0">
              <a:solidFill>
                <a:srgbClr val="303030"/>
              </a:solidFill>
              <a:latin typeface="Arial" panose="020B0604020202020204" pitchFamily="34" charset="0"/>
              <a:ea typeface="Helvetica" charset="0"/>
              <a:cs typeface="Arial" panose="020B0604020202020204" pitchFamily="34" charset="0"/>
            </a:endParaRPr>
          </a:p>
        </p:txBody>
      </p:sp>
      <p:sp>
        <p:nvSpPr>
          <p:cNvPr id="7" name="TextBox 6"/>
          <p:cNvSpPr txBox="1"/>
          <p:nvPr/>
        </p:nvSpPr>
        <p:spPr>
          <a:xfrm>
            <a:off x="1402952" y="8757069"/>
            <a:ext cx="15444000" cy="1015663"/>
          </a:xfrm>
          <a:prstGeom prst="rect">
            <a:avLst/>
          </a:prstGeom>
          <a:noFill/>
        </p:spPr>
        <p:txBody>
          <a:bodyPr wrap="square" rtlCol="0">
            <a:spAutoFit/>
          </a:bodyPr>
          <a:lstStyle/>
          <a:p>
            <a:pPr defTabSz="1371600">
              <a:defRPr/>
            </a:pPr>
            <a:r>
              <a:rPr lang="en-US" sz="3000" dirty="0">
                <a:solidFill>
                  <a:srgbClr val="303030"/>
                </a:solidFill>
                <a:latin typeface="Arial" panose="020B0604020202020204" pitchFamily="34" charset="0"/>
                <a:ea typeface="Helvetica" charset="0"/>
                <a:cs typeface="Arial" panose="020B0604020202020204" pitchFamily="34" charset="0"/>
              </a:rPr>
              <a:t>This webinar is a guide to the law in Australia. It is not a substitute for legal advice. If you have a legal problem, seek legal advice from a legal </a:t>
            </a:r>
            <a:r>
              <a:rPr lang="en-US" sz="3000" dirty="0" err="1">
                <a:solidFill>
                  <a:srgbClr val="303030"/>
                </a:solidFill>
                <a:latin typeface="Arial" panose="020B0604020202020204" pitchFamily="34" charset="0"/>
                <a:ea typeface="Helvetica" charset="0"/>
                <a:cs typeface="Arial" panose="020B0604020202020204" pitchFamily="34" charset="0"/>
              </a:rPr>
              <a:t>centre</a:t>
            </a:r>
            <a:r>
              <a:rPr lang="en-US" sz="3000" dirty="0">
                <a:solidFill>
                  <a:srgbClr val="303030"/>
                </a:solidFill>
                <a:latin typeface="Arial" panose="020B0604020202020204" pitchFamily="34" charset="0"/>
                <a:ea typeface="Helvetica" charset="0"/>
                <a:cs typeface="Arial" panose="020B0604020202020204" pitchFamily="34" charset="0"/>
              </a:rPr>
              <a:t> or Legal Aid. </a:t>
            </a:r>
          </a:p>
        </p:txBody>
      </p:sp>
    </p:spTree>
    <p:extLst>
      <p:ext uri="{BB962C8B-B14F-4D97-AF65-F5344CB8AC3E}">
        <p14:creationId xmlns:p14="http://schemas.microsoft.com/office/powerpoint/2010/main" val="2154376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750095" y="3438801"/>
            <a:ext cx="15251906" cy="3609699"/>
          </a:xfrm>
        </p:spPr>
        <p:txBody>
          <a:bodyPr/>
          <a:lstStyle/>
          <a:p>
            <a:pPr algn="ctr"/>
            <a:r>
              <a:rPr lang="en-US" dirty="0">
                <a:latin typeface="Arial" panose="020B0604020202020204" pitchFamily="34" charset="0"/>
                <a:cs typeface="Arial" panose="020B0604020202020204" pitchFamily="34" charset="0"/>
              </a:rPr>
              <a:t>Outline</a:t>
            </a:r>
            <a:endParaRPr lang="en-US" sz="4800" dirty="0">
              <a:latin typeface="Arial" panose="020B0604020202020204" pitchFamily="34" charset="0"/>
              <a:cs typeface="Arial" panose="020B0604020202020204" pitchFamily="34" charset="0"/>
            </a:endParaRPr>
          </a:p>
          <a:p>
            <a:pPr marL="685800" indent="-685800">
              <a:buAutoNum type="arabicPeriod"/>
            </a:pPr>
            <a:r>
              <a:rPr lang="en-US" sz="4800" dirty="0">
                <a:latin typeface="Arial" panose="020B0604020202020204" pitchFamily="34" charset="0"/>
                <a:cs typeface="Arial" panose="020B0604020202020204" pitchFamily="34" charset="0"/>
              </a:rPr>
              <a:t>COVID and the NSW Public Health Act 2010</a:t>
            </a:r>
          </a:p>
          <a:p>
            <a:pPr marL="685800" indent="-685800">
              <a:buFont typeface="Arial" panose="020B0604020202020204" pitchFamily="34" charset="0"/>
              <a:buAutoNum type="arabicPeriod"/>
            </a:pPr>
            <a:r>
              <a:rPr lang="en-US" sz="4800" dirty="0">
                <a:latin typeface="Arial" panose="020B0604020202020204" pitchFamily="34" charset="0"/>
                <a:cs typeface="Arial" panose="020B0604020202020204" pitchFamily="34" charset="0"/>
              </a:rPr>
              <a:t>Stats &amp; stories</a:t>
            </a:r>
          </a:p>
          <a:p>
            <a:pPr marL="685800" indent="-685800">
              <a:buFont typeface="Arial" panose="020B0604020202020204" pitchFamily="34" charset="0"/>
              <a:buAutoNum type="arabicPeriod"/>
            </a:pPr>
            <a:r>
              <a:rPr lang="en-US" sz="4800" dirty="0">
                <a:latin typeface="Arial" panose="020B0604020202020204" pitchFamily="34" charset="0"/>
                <a:cs typeface="Arial" panose="020B0604020202020204" pitchFamily="34" charset="0"/>
              </a:rPr>
              <a:t>The judgement</a:t>
            </a:r>
          </a:p>
          <a:p>
            <a:pPr marL="685800" indent="-685800">
              <a:buFont typeface="Arial" panose="020B0604020202020204" pitchFamily="34" charset="0"/>
              <a:buAutoNum type="arabicPeriod"/>
            </a:pPr>
            <a:r>
              <a:rPr lang="en-US" sz="4800" dirty="0">
                <a:latin typeface="Arial" panose="020B0604020202020204" pitchFamily="34" charset="0"/>
                <a:cs typeface="Arial" panose="020B0604020202020204" pitchFamily="34" charset="0"/>
              </a:rPr>
              <a:t>What does it mean for the future</a:t>
            </a:r>
          </a:p>
          <a:p>
            <a:pPr marL="685800" indent="-685800">
              <a:buFont typeface="Arial" panose="020B0604020202020204" pitchFamily="34" charset="0"/>
              <a:buAutoNum type="arabicPeriod"/>
            </a:pPr>
            <a:r>
              <a:rPr lang="en-US" sz="4800" dirty="0">
                <a:latin typeface="Arial" panose="020B0604020202020204" pitchFamily="34" charset="0"/>
                <a:cs typeface="Arial" panose="020B0604020202020204" pitchFamily="34" charset="0"/>
              </a:rPr>
              <a:t>Questions and further resources</a:t>
            </a:r>
          </a:p>
          <a:p>
            <a:pPr marL="685800" indent="-685800">
              <a:buAutoNum type="arabicPeriod"/>
            </a:pPr>
            <a:endParaRPr lang="en-US" sz="3600" dirty="0"/>
          </a:p>
          <a:p>
            <a:pPr marL="685800" indent="-685800">
              <a:buAutoNum type="arabicPeriod"/>
            </a:pPr>
            <a:endParaRPr lang="en-US" sz="3600" dirty="0"/>
          </a:p>
        </p:txBody>
      </p:sp>
      <p:sp>
        <p:nvSpPr>
          <p:cNvPr id="4" name="Text Placeholder 4">
            <a:extLst>
              <a:ext uri="{FF2B5EF4-FFF2-40B4-BE49-F238E27FC236}">
                <a16:creationId xmlns:a16="http://schemas.microsoft.com/office/drawing/2014/main" id="{75027A03-EEB8-F74B-92E5-467C442E3576}"/>
              </a:ext>
            </a:extLst>
          </p:cNvPr>
          <p:cNvSpPr txBox="1">
            <a:spLocks/>
          </p:cNvSpPr>
          <p:nvPr/>
        </p:nvSpPr>
        <p:spPr>
          <a:xfrm>
            <a:off x="169070" y="8967098"/>
            <a:ext cx="17902238" cy="1131093"/>
          </a:xfrm>
          <a:prstGeom prst="rect">
            <a:avLst/>
          </a:prstGeom>
          <a:solidFill>
            <a:schemeClr val="bg1"/>
          </a:solidFill>
        </p:spPr>
        <p:txBody>
          <a:bodyPr anchor="ctr"/>
          <a:lstStyle>
            <a:lvl1pPr marL="0" indent="0" algn="l" defTabSz="914400" rtl="0" eaLnBrk="1" latinLnBrk="0" hangingPunct="1">
              <a:lnSpc>
                <a:spcPct val="100000"/>
              </a:lnSpc>
              <a:spcBef>
                <a:spcPts val="500"/>
              </a:spcBef>
              <a:buFont typeface="Arial" panose="020B0604020202020204" pitchFamily="34" charset="0"/>
              <a:buNone/>
              <a:defRPr sz="2000" b="0" i="0" kern="1200">
                <a:solidFill>
                  <a:schemeClr val="tx1"/>
                </a:solidFill>
                <a:latin typeface="Helvetica" charset="0"/>
                <a:ea typeface="Helvetica" charset="0"/>
                <a:cs typeface="Helvetica" charset="0"/>
              </a:defRPr>
            </a:lvl1pPr>
            <a:lvl2pPr marL="216000" indent="-216000" algn="l" defTabSz="914400" rtl="0" eaLnBrk="1" latinLnBrk="0" hangingPunct="1">
              <a:lnSpc>
                <a:spcPct val="100000"/>
              </a:lnSpc>
              <a:spcBef>
                <a:spcPts val="0"/>
              </a:spcBef>
              <a:spcAft>
                <a:spcPts val="1200"/>
              </a:spcAft>
              <a:buSzPct val="125000"/>
              <a:buFont typeface="Arial" panose="020B0604020202020204" pitchFamily="34" charset="0"/>
              <a:buChar char="•"/>
              <a:defRPr sz="2000" b="0" i="0" kern="1200">
                <a:solidFill>
                  <a:schemeClr val="tx1"/>
                </a:solidFill>
                <a:latin typeface="Helvetica" charset="0"/>
                <a:ea typeface="Helvetica" charset="0"/>
                <a:cs typeface="Helvetica" charset="0"/>
              </a:defRPr>
            </a:lvl2pPr>
            <a:lvl3pPr marL="432000" indent="-216000" algn="l" defTabSz="914400" rtl="0" eaLnBrk="1" latinLnBrk="0" hangingPunct="1">
              <a:lnSpc>
                <a:spcPct val="100000"/>
              </a:lnSpc>
              <a:spcBef>
                <a:spcPts val="0"/>
              </a:spcBef>
              <a:spcAft>
                <a:spcPts val="1200"/>
              </a:spcAft>
              <a:buFont typeface="Arial" charset="0"/>
              <a:buChar char="•"/>
              <a:defRPr sz="2000" b="0" i="0" kern="1200">
                <a:solidFill>
                  <a:schemeClr val="tx1"/>
                </a:solidFill>
                <a:latin typeface="Helvetica" charset="0"/>
                <a:ea typeface="Helvetica" charset="0"/>
                <a:cs typeface="Helvetica" charset="0"/>
              </a:defRPr>
            </a:lvl3pPr>
            <a:lvl4pPr marL="0" indent="0" algn="l" defTabSz="914400" rtl="0" eaLnBrk="1" latinLnBrk="0" hangingPunct="1">
              <a:lnSpc>
                <a:spcPct val="100000"/>
              </a:lnSpc>
              <a:spcBef>
                <a:spcPts val="0"/>
              </a:spcBef>
              <a:spcAft>
                <a:spcPts val="1200"/>
              </a:spcAft>
              <a:buFont typeface="Arial" panose="020B0604020202020204" pitchFamily="34" charset="0"/>
              <a:buNone/>
              <a:defRPr sz="2000" b="0" i="0" kern="1200">
                <a:solidFill>
                  <a:schemeClr val="tx1"/>
                </a:solidFill>
                <a:latin typeface="Helvetica" charset="0"/>
                <a:ea typeface="Helvetica" charset="0"/>
                <a:cs typeface="Helvetica" charset="0"/>
              </a:defRPr>
            </a:lvl4pPr>
            <a:lvl5pPr marL="0" indent="0" algn="l" defTabSz="914400" rtl="0" eaLnBrk="1" latinLnBrk="0" hangingPunct="1">
              <a:lnSpc>
                <a:spcPct val="100000"/>
              </a:lnSpc>
              <a:spcBef>
                <a:spcPts val="0"/>
              </a:spcBef>
              <a:spcAft>
                <a:spcPts val="1200"/>
              </a:spcAft>
              <a:buFont typeface="Arial" panose="020B0604020202020204" pitchFamily="34" charset="0"/>
              <a:buNone/>
              <a:defRPr sz="2000" b="0" i="0" kern="1200">
                <a:solidFill>
                  <a:schemeClr val="tx2"/>
                </a:solidFill>
                <a:latin typeface="Helvetica" charset="0"/>
                <a:ea typeface="Helvetica" charset="0"/>
                <a:cs typeface="Helvetica" charset="0"/>
              </a:defRPr>
            </a:lvl5pPr>
            <a:lvl6pPr marL="0" indent="0" algn="l" defTabSz="914400" rtl="0" eaLnBrk="1" latinLnBrk="0" hangingPunct="1">
              <a:lnSpc>
                <a:spcPct val="100000"/>
              </a:lnSpc>
              <a:spcBef>
                <a:spcPts val="0"/>
              </a:spcBef>
              <a:spcAft>
                <a:spcPts val="1200"/>
              </a:spcAft>
              <a:buFont typeface="Arial" panose="020B0604020202020204" pitchFamily="34" charset="0"/>
              <a:buNone/>
              <a:defRPr sz="1800" b="0" i="0" kern="1200">
                <a:solidFill>
                  <a:schemeClr val="tx1"/>
                </a:solidFill>
                <a:latin typeface="Helvetica" charset="0"/>
                <a:ea typeface="Helvetica" charset="0"/>
                <a:cs typeface="Helvetica" charset="0"/>
              </a:defRPr>
            </a:lvl6pPr>
            <a:lvl7pPr marL="0" indent="0" algn="l" defTabSz="914400" rtl="0" eaLnBrk="1" latinLnBrk="0" hangingPunct="1">
              <a:lnSpc>
                <a:spcPct val="100000"/>
              </a:lnSpc>
              <a:spcBef>
                <a:spcPts val="0"/>
              </a:spcBef>
              <a:spcAft>
                <a:spcPts val="1200"/>
              </a:spcAft>
              <a:buFont typeface="Arial" panose="020B0604020202020204" pitchFamily="34" charset="0"/>
              <a:buNone/>
              <a:defRPr sz="1800" b="0" i="0" kern="1200">
                <a:solidFill>
                  <a:schemeClr val="tx1"/>
                </a:solidFill>
                <a:latin typeface="Helvetica" charset="0"/>
                <a:ea typeface="Helvetica" charset="0"/>
                <a:cs typeface="Helvetica" charset="0"/>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sz="1800" b="0" i="0" kern="1200">
                <a:solidFill>
                  <a:schemeClr val="tx1"/>
                </a:solidFill>
                <a:latin typeface="Helvetica" charset="0"/>
                <a:ea typeface="Helvetica" charset="0"/>
                <a:cs typeface="Helvetica" charset="0"/>
              </a:defRPr>
            </a:lvl8pPr>
            <a:lvl9pPr marL="0" indent="0" algn="l" defTabSz="914400" rtl="0" eaLnBrk="1" latinLnBrk="0" hangingPunct="1">
              <a:lnSpc>
                <a:spcPct val="100000"/>
              </a:lnSpc>
              <a:spcBef>
                <a:spcPts val="500"/>
              </a:spcBef>
              <a:buFont typeface="Arial" panose="020B0604020202020204" pitchFamily="34" charset="0"/>
              <a:buNone/>
              <a:defRPr sz="1800" b="0" i="0" kern="1200">
                <a:solidFill>
                  <a:schemeClr val="tx1"/>
                </a:solidFill>
                <a:latin typeface="Helvetica" charset="0"/>
                <a:ea typeface="Helvetica" charset="0"/>
                <a:cs typeface="Helvetica" charset="0"/>
              </a:defRPr>
            </a:lvl9pPr>
          </a:lstStyle>
          <a:p>
            <a:pPr algn="ctr"/>
            <a:r>
              <a:rPr lang="en-US" sz="4800" dirty="0">
                <a:latin typeface="Arial" panose="020B0604020202020204" pitchFamily="34" charset="0"/>
                <a:cs typeface="Arial" panose="020B0604020202020204" pitchFamily="34" charset="0"/>
              </a:rPr>
              <a:t>RESOURCES: www.rlc.org.au/training/resources/fines</a:t>
            </a:r>
          </a:p>
        </p:txBody>
      </p:sp>
    </p:spTree>
    <p:extLst>
      <p:ext uri="{BB962C8B-B14F-4D97-AF65-F5344CB8AC3E}">
        <p14:creationId xmlns:p14="http://schemas.microsoft.com/office/powerpoint/2010/main" val="19888191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2152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
        <p:nvSpPr>
          <p:cNvPr id="7" name="TextBox 7"/>
          <p:cNvSpPr txBox="1"/>
          <p:nvPr/>
        </p:nvSpPr>
        <p:spPr>
          <a:xfrm>
            <a:off x="1499182" y="3545159"/>
            <a:ext cx="14708123" cy="1946323"/>
          </a:xfrm>
          <a:prstGeom prst="rect">
            <a:avLst/>
          </a:prstGeom>
        </p:spPr>
        <p:txBody>
          <a:bodyPr lIns="0" tIns="0" rIns="0" bIns="0" rtlCol="0" anchor="t">
            <a:spAutoFit/>
          </a:bodyPr>
          <a:lstStyle/>
          <a:p>
            <a:pPr algn="ctr">
              <a:lnSpc>
                <a:spcPts val="8842"/>
              </a:lnSpc>
            </a:pPr>
            <a:r>
              <a:rPr lang="en-US" sz="8584" spc="-171">
                <a:solidFill>
                  <a:srgbClr val="FFFFFF"/>
                </a:solidFill>
                <a:latin typeface="Open Sauce Bold"/>
              </a:rPr>
              <a:t>25 January 2020</a:t>
            </a:r>
          </a:p>
          <a:p>
            <a:pPr algn="ctr">
              <a:lnSpc>
                <a:spcPts val="2044"/>
              </a:lnSpc>
            </a:pPr>
            <a:endParaRPr lang="en-US" sz="8584" spc="-171">
              <a:solidFill>
                <a:srgbClr val="FFFFFF"/>
              </a:solidFill>
              <a:latin typeface="Open Sauce Bold"/>
            </a:endParaRPr>
          </a:p>
          <a:p>
            <a:pPr algn="ctr">
              <a:lnSpc>
                <a:spcPts val="2044"/>
              </a:lnSpc>
            </a:pPr>
            <a:endParaRPr lang="en-US" sz="8584" spc="-171">
              <a:solidFill>
                <a:srgbClr val="FFFFFF"/>
              </a:solidFill>
              <a:latin typeface="Open Sauce Bold"/>
            </a:endParaRPr>
          </a:p>
          <a:p>
            <a:pPr algn="ctr">
              <a:lnSpc>
                <a:spcPts val="2044"/>
              </a:lnSpc>
            </a:pPr>
            <a:endParaRPr lang="en-US" sz="8584" spc="-171">
              <a:solidFill>
                <a:srgbClr val="FFFFFF"/>
              </a:solidFill>
              <a:latin typeface="Open Sauce Bold"/>
            </a:endParaRPr>
          </a:p>
          <a:p>
            <a:pPr algn="ctr">
              <a:lnSpc>
                <a:spcPts val="799"/>
              </a:lnSpc>
            </a:pPr>
            <a:endParaRPr lang="en-US" sz="8584" spc="-171">
              <a:solidFill>
                <a:srgbClr val="FFFFFF"/>
              </a:solidFill>
              <a:latin typeface="Open Sauce 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grpSp>
        <p:nvGrpSpPr>
          <p:cNvPr id="7" name="Group 7"/>
          <p:cNvGrpSpPr/>
          <p:nvPr/>
        </p:nvGrpSpPr>
        <p:grpSpPr>
          <a:xfrm>
            <a:off x="-409611" y="605048"/>
            <a:ext cx="7091381" cy="6030152"/>
            <a:chOff x="0" y="0"/>
            <a:chExt cx="1867689" cy="1588188"/>
          </a:xfrm>
        </p:grpSpPr>
        <p:sp>
          <p:nvSpPr>
            <p:cNvPr id="8" name="Freeform 8"/>
            <p:cNvSpPr/>
            <p:nvPr/>
          </p:nvSpPr>
          <p:spPr>
            <a:xfrm>
              <a:off x="0" y="0"/>
              <a:ext cx="1867689" cy="1588188"/>
            </a:xfrm>
            <a:custGeom>
              <a:avLst/>
              <a:gdLst/>
              <a:ahLst/>
              <a:cxnLst/>
              <a:rect l="l" t="t" r="r" b="b"/>
              <a:pathLst>
                <a:path w="1867689" h="1588188">
                  <a:moveTo>
                    <a:pt x="933844" y="0"/>
                  </a:moveTo>
                  <a:lnTo>
                    <a:pt x="1065321" y="88208"/>
                  </a:lnTo>
                  <a:lnTo>
                    <a:pt x="1222417" y="38866"/>
                  </a:lnTo>
                  <a:lnTo>
                    <a:pt x="1315404" y="157305"/>
                  </a:lnTo>
                  <a:lnTo>
                    <a:pt x="1482744" y="151659"/>
                  </a:lnTo>
                  <a:lnTo>
                    <a:pt x="1528140" y="288735"/>
                  </a:lnTo>
                  <a:lnTo>
                    <a:pt x="1689339" y="327338"/>
                  </a:lnTo>
                  <a:lnTo>
                    <a:pt x="1682700" y="469635"/>
                  </a:lnTo>
                  <a:lnTo>
                    <a:pt x="1821983" y="548707"/>
                  </a:lnTo>
                  <a:lnTo>
                    <a:pt x="1763956" y="682293"/>
                  </a:lnTo>
                  <a:lnTo>
                    <a:pt x="1867689" y="794094"/>
                  </a:lnTo>
                  <a:lnTo>
                    <a:pt x="1763956" y="905895"/>
                  </a:lnTo>
                  <a:lnTo>
                    <a:pt x="1821983" y="1039482"/>
                  </a:lnTo>
                  <a:lnTo>
                    <a:pt x="1682700" y="1118554"/>
                  </a:lnTo>
                  <a:lnTo>
                    <a:pt x="1689339" y="1260850"/>
                  </a:lnTo>
                  <a:lnTo>
                    <a:pt x="1528140" y="1299453"/>
                  </a:lnTo>
                  <a:lnTo>
                    <a:pt x="1482744" y="1436529"/>
                  </a:lnTo>
                  <a:lnTo>
                    <a:pt x="1315404" y="1430883"/>
                  </a:lnTo>
                  <a:lnTo>
                    <a:pt x="1222417" y="1549322"/>
                  </a:lnTo>
                  <a:lnTo>
                    <a:pt x="1065321" y="1499979"/>
                  </a:lnTo>
                  <a:lnTo>
                    <a:pt x="933844" y="1588188"/>
                  </a:lnTo>
                  <a:lnTo>
                    <a:pt x="802368" y="1499979"/>
                  </a:lnTo>
                  <a:lnTo>
                    <a:pt x="645272" y="1549322"/>
                  </a:lnTo>
                  <a:lnTo>
                    <a:pt x="552284" y="1430883"/>
                  </a:lnTo>
                  <a:lnTo>
                    <a:pt x="384945" y="1436529"/>
                  </a:lnTo>
                  <a:lnTo>
                    <a:pt x="339549" y="1299453"/>
                  </a:lnTo>
                  <a:lnTo>
                    <a:pt x="178349" y="1260850"/>
                  </a:lnTo>
                  <a:lnTo>
                    <a:pt x="184989" y="1118554"/>
                  </a:lnTo>
                  <a:lnTo>
                    <a:pt x="45706" y="1039482"/>
                  </a:lnTo>
                  <a:lnTo>
                    <a:pt x="103732" y="905895"/>
                  </a:lnTo>
                  <a:lnTo>
                    <a:pt x="0" y="794094"/>
                  </a:lnTo>
                  <a:lnTo>
                    <a:pt x="103732" y="682293"/>
                  </a:lnTo>
                  <a:lnTo>
                    <a:pt x="45706" y="548707"/>
                  </a:lnTo>
                  <a:lnTo>
                    <a:pt x="184989" y="469635"/>
                  </a:lnTo>
                  <a:lnTo>
                    <a:pt x="178349" y="327338"/>
                  </a:lnTo>
                  <a:lnTo>
                    <a:pt x="339549" y="288735"/>
                  </a:lnTo>
                  <a:lnTo>
                    <a:pt x="384945" y="151659"/>
                  </a:lnTo>
                  <a:lnTo>
                    <a:pt x="552284" y="157305"/>
                  </a:lnTo>
                  <a:lnTo>
                    <a:pt x="645272" y="38866"/>
                  </a:lnTo>
                  <a:lnTo>
                    <a:pt x="802368" y="88208"/>
                  </a:lnTo>
                  <a:lnTo>
                    <a:pt x="933844" y="0"/>
                  </a:lnTo>
                  <a:close/>
                </a:path>
              </a:pathLst>
            </a:custGeom>
            <a:solidFill>
              <a:srgbClr val="FFDE59"/>
            </a:solidFill>
          </p:spPr>
        </p:sp>
        <p:sp>
          <p:nvSpPr>
            <p:cNvPr id="9" name="TextBox 9"/>
            <p:cNvSpPr txBox="1"/>
            <p:nvPr/>
          </p:nvSpPr>
          <p:spPr>
            <a:xfrm>
              <a:off x="88900" y="88900"/>
              <a:ext cx="635000" cy="635000"/>
            </a:xfrm>
            <a:prstGeom prst="rect">
              <a:avLst/>
            </a:prstGeom>
          </p:spPr>
          <p:txBody>
            <a:bodyPr lIns="50800" tIns="50800" rIns="50800" bIns="50800" rtlCol="0" anchor="ctr"/>
            <a:lstStyle/>
            <a:p>
              <a:pPr algn="ctr">
                <a:lnSpc>
                  <a:spcPts val="1666"/>
                </a:lnSpc>
              </a:pPr>
              <a:endParaRPr/>
            </a:p>
          </p:txBody>
        </p:sp>
      </p:grpSp>
      <p:sp>
        <p:nvSpPr>
          <p:cNvPr id="10" name="TextBox 10"/>
          <p:cNvSpPr txBox="1"/>
          <p:nvPr/>
        </p:nvSpPr>
        <p:spPr>
          <a:xfrm>
            <a:off x="115389" y="2101869"/>
            <a:ext cx="6041380" cy="4025397"/>
          </a:xfrm>
          <a:prstGeom prst="rect">
            <a:avLst/>
          </a:prstGeom>
        </p:spPr>
        <p:txBody>
          <a:bodyPr lIns="0" tIns="0" rIns="0" bIns="0" rtlCol="0" anchor="t">
            <a:spAutoFit/>
          </a:bodyPr>
          <a:lstStyle/>
          <a:p>
            <a:pPr algn="ctr">
              <a:lnSpc>
                <a:spcPts val="3946"/>
              </a:lnSpc>
            </a:pPr>
            <a:r>
              <a:rPr lang="en-US" sz="3288" b="1" spc="295">
                <a:solidFill>
                  <a:srgbClr val="222120"/>
                </a:solidFill>
                <a:latin typeface="Arial" panose="020B0604020202020204" pitchFamily="34" charset="0"/>
                <a:cs typeface="Arial" panose="020B0604020202020204" pitchFamily="34" charset="0"/>
              </a:rPr>
              <a:t>'THE COVID FINE'</a:t>
            </a:r>
          </a:p>
          <a:p>
            <a:pPr algn="ctr">
              <a:lnSpc>
                <a:spcPts val="3826"/>
              </a:lnSpc>
              <a:spcBef>
                <a:spcPct val="0"/>
              </a:spcBef>
            </a:pPr>
            <a:endParaRPr lang="en-US" sz="3288" b="1" spc="295">
              <a:solidFill>
                <a:srgbClr val="222120"/>
              </a:solidFill>
              <a:latin typeface="Arial" panose="020B0604020202020204" pitchFamily="34" charset="0"/>
              <a:cs typeface="Arial" panose="020B0604020202020204" pitchFamily="34" charset="0"/>
            </a:endParaRPr>
          </a:p>
          <a:p>
            <a:pPr algn="ctr">
              <a:lnSpc>
                <a:spcPts val="3106"/>
              </a:lnSpc>
              <a:spcBef>
                <a:spcPct val="0"/>
              </a:spcBef>
            </a:pPr>
            <a:endParaRPr lang="en-US" sz="3288" b="1" spc="295">
              <a:solidFill>
                <a:srgbClr val="222120"/>
              </a:solidFill>
              <a:latin typeface="Arial" panose="020B0604020202020204" pitchFamily="34" charset="0"/>
              <a:cs typeface="Arial" panose="020B0604020202020204" pitchFamily="34" charset="0"/>
            </a:endParaRPr>
          </a:p>
          <a:p>
            <a:pPr algn="ctr">
              <a:lnSpc>
                <a:spcPts val="3466"/>
              </a:lnSpc>
              <a:spcBef>
                <a:spcPct val="0"/>
              </a:spcBef>
            </a:pPr>
            <a:r>
              <a:rPr lang="en-US" sz="2888" b="1" spc="259">
                <a:solidFill>
                  <a:srgbClr val="222120"/>
                </a:solidFill>
                <a:latin typeface="Arial" panose="020B0604020202020204" pitchFamily="34" charset="0"/>
                <a:cs typeface="Arial" panose="020B0604020202020204" pitchFamily="34" charset="0"/>
              </a:rPr>
              <a:t>ON-THE-SPOT FINES​</a:t>
            </a:r>
          </a:p>
          <a:p>
            <a:pPr algn="ctr">
              <a:lnSpc>
                <a:spcPts val="3466"/>
              </a:lnSpc>
              <a:spcBef>
                <a:spcPct val="0"/>
              </a:spcBef>
            </a:pPr>
            <a:endParaRPr lang="en-US" sz="2888" b="1" spc="259">
              <a:solidFill>
                <a:srgbClr val="222120"/>
              </a:solidFill>
              <a:latin typeface="Arial" panose="020B0604020202020204" pitchFamily="34" charset="0"/>
              <a:cs typeface="Arial" panose="020B0604020202020204" pitchFamily="34" charset="0"/>
            </a:endParaRPr>
          </a:p>
          <a:p>
            <a:pPr algn="ctr">
              <a:lnSpc>
                <a:spcPts val="3466"/>
              </a:lnSpc>
              <a:spcBef>
                <a:spcPct val="0"/>
              </a:spcBef>
            </a:pPr>
            <a:r>
              <a:rPr lang="en-US" sz="2888" b="1" spc="259">
                <a:solidFill>
                  <a:srgbClr val="222120"/>
                </a:solidFill>
                <a:latin typeface="Arial" panose="020B0604020202020204" pitchFamily="34" charset="0"/>
                <a:cs typeface="Arial" panose="020B0604020202020204" pitchFamily="34" charset="0"/>
              </a:rPr>
              <a:t>46 TYPES OF COVID FINES</a:t>
            </a:r>
          </a:p>
          <a:p>
            <a:pPr algn="ctr">
              <a:lnSpc>
                <a:spcPts val="2506"/>
              </a:lnSpc>
              <a:spcBef>
                <a:spcPct val="0"/>
              </a:spcBef>
            </a:pPr>
            <a:endParaRPr lang="en-US" sz="2888" spc="259">
              <a:solidFill>
                <a:srgbClr val="222120"/>
              </a:solidFill>
              <a:latin typeface="Neue Machina UltraBold"/>
            </a:endParaRPr>
          </a:p>
          <a:p>
            <a:pPr algn="ctr">
              <a:lnSpc>
                <a:spcPts val="2506"/>
              </a:lnSpc>
              <a:spcBef>
                <a:spcPct val="0"/>
              </a:spcBef>
            </a:pPr>
            <a:endParaRPr lang="en-US" sz="2888" spc="259">
              <a:solidFill>
                <a:srgbClr val="222120"/>
              </a:solidFill>
              <a:latin typeface="Neue Machina UltraBold"/>
            </a:endParaRPr>
          </a:p>
          <a:p>
            <a:pPr algn="ctr">
              <a:lnSpc>
                <a:spcPts val="2506"/>
              </a:lnSpc>
              <a:spcBef>
                <a:spcPct val="0"/>
              </a:spcBef>
            </a:pPr>
            <a:endParaRPr lang="en-US" sz="2888" spc="259">
              <a:solidFill>
                <a:srgbClr val="222120"/>
              </a:solidFill>
              <a:latin typeface="Neue Machina UltraBold"/>
            </a:endParaRPr>
          </a:p>
          <a:p>
            <a:pPr algn="ctr">
              <a:lnSpc>
                <a:spcPts val="2506"/>
              </a:lnSpc>
              <a:spcBef>
                <a:spcPct val="0"/>
              </a:spcBef>
            </a:pPr>
            <a:endParaRPr lang="en-US" sz="2888" spc="259">
              <a:solidFill>
                <a:srgbClr val="222120"/>
              </a:solidFill>
              <a:latin typeface="Neue Machina UltraBold"/>
            </a:endParaRPr>
          </a:p>
        </p:txBody>
      </p:sp>
      <p:grpSp>
        <p:nvGrpSpPr>
          <p:cNvPr id="11" name="Group 11"/>
          <p:cNvGrpSpPr/>
          <p:nvPr/>
        </p:nvGrpSpPr>
        <p:grpSpPr>
          <a:xfrm>
            <a:off x="12597343" y="3381999"/>
            <a:ext cx="6509417" cy="5140090"/>
            <a:chOff x="0" y="0"/>
            <a:chExt cx="1714414" cy="1353769"/>
          </a:xfrm>
        </p:grpSpPr>
        <p:sp>
          <p:nvSpPr>
            <p:cNvPr id="12" name="Freeform 12"/>
            <p:cNvSpPr/>
            <p:nvPr/>
          </p:nvSpPr>
          <p:spPr>
            <a:xfrm>
              <a:off x="0" y="0"/>
              <a:ext cx="1714414" cy="1353769"/>
            </a:xfrm>
            <a:custGeom>
              <a:avLst/>
              <a:gdLst/>
              <a:ahLst/>
              <a:cxnLst/>
              <a:rect l="l" t="t" r="r" b="b"/>
              <a:pathLst>
                <a:path w="1714414" h="1353769">
                  <a:moveTo>
                    <a:pt x="857207" y="0"/>
                  </a:moveTo>
                  <a:lnTo>
                    <a:pt x="977894" y="75189"/>
                  </a:lnTo>
                  <a:lnTo>
                    <a:pt x="1122098" y="33129"/>
                  </a:lnTo>
                  <a:lnTo>
                    <a:pt x="1207454" y="134087"/>
                  </a:lnTo>
                  <a:lnTo>
                    <a:pt x="1361060" y="129273"/>
                  </a:lnTo>
                  <a:lnTo>
                    <a:pt x="1402731" y="246117"/>
                  </a:lnTo>
                  <a:lnTo>
                    <a:pt x="1550701" y="279022"/>
                  </a:lnTo>
                  <a:lnTo>
                    <a:pt x="1544607" y="400316"/>
                  </a:lnTo>
                  <a:lnTo>
                    <a:pt x="1672459" y="467716"/>
                  </a:lnTo>
                  <a:lnTo>
                    <a:pt x="1619195" y="581585"/>
                  </a:lnTo>
                  <a:lnTo>
                    <a:pt x="1714414" y="676884"/>
                  </a:lnTo>
                  <a:lnTo>
                    <a:pt x="1619195" y="772183"/>
                  </a:lnTo>
                  <a:lnTo>
                    <a:pt x="1672459" y="886052"/>
                  </a:lnTo>
                  <a:lnTo>
                    <a:pt x="1544607" y="953453"/>
                  </a:lnTo>
                  <a:lnTo>
                    <a:pt x="1550701" y="1074746"/>
                  </a:lnTo>
                  <a:lnTo>
                    <a:pt x="1402731" y="1107651"/>
                  </a:lnTo>
                  <a:lnTo>
                    <a:pt x="1361060" y="1224494"/>
                  </a:lnTo>
                  <a:lnTo>
                    <a:pt x="1207454" y="1219682"/>
                  </a:lnTo>
                  <a:lnTo>
                    <a:pt x="1122098" y="1320639"/>
                  </a:lnTo>
                  <a:lnTo>
                    <a:pt x="977894" y="1278579"/>
                  </a:lnTo>
                  <a:lnTo>
                    <a:pt x="857207" y="1353769"/>
                  </a:lnTo>
                  <a:lnTo>
                    <a:pt x="736520" y="1278579"/>
                  </a:lnTo>
                  <a:lnTo>
                    <a:pt x="592317" y="1320639"/>
                  </a:lnTo>
                  <a:lnTo>
                    <a:pt x="506960" y="1219682"/>
                  </a:lnTo>
                  <a:lnTo>
                    <a:pt x="353354" y="1224494"/>
                  </a:lnTo>
                  <a:lnTo>
                    <a:pt x="311683" y="1107651"/>
                  </a:lnTo>
                  <a:lnTo>
                    <a:pt x="163712" y="1074746"/>
                  </a:lnTo>
                  <a:lnTo>
                    <a:pt x="169808" y="953453"/>
                  </a:lnTo>
                  <a:lnTo>
                    <a:pt x="41955" y="886052"/>
                  </a:lnTo>
                  <a:lnTo>
                    <a:pt x="95219" y="772183"/>
                  </a:lnTo>
                  <a:lnTo>
                    <a:pt x="0" y="676884"/>
                  </a:lnTo>
                  <a:lnTo>
                    <a:pt x="95219" y="581585"/>
                  </a:lnTo>
                  <a:lnTo>
                    <a:pt x="41955" y="467716"/>
                  </a:lnTo>
                  <a:lnTo>
                    <a:pt x="169808" y="400316"/>
                  </a:lnTo>
                  <a:lnTo>
                    <a:pt x="163712" y="279022"/>
                  </a:lnTo>
                  <a:lnTo>
                    <a:pt x="311683" y="246117"/>
                  </a:lnTo>
                  <a:lnTo>
                    <a:pt x="353354" y="129273"/>
                  </a:lnTo>
                  <a:lnTo>
                    <a:pt x="506960" y="134087"/>
                  </a:lnTo>
                  <a:lnTo>
                    <a:pt x="592317" y="33129"/>
                  </a:lnTo>
                  <a:lnTo>
                    <a:pt x="736520" y="75189"/>
                  </a:lnTo>
                  <a:lnTo>
                    <a:pt x="857207" y="0"/>
                  </a:lnTo>
                  <a:close/>
                </a:path>
              </a:pathLst>
            </a:custGeom>
            <a:solidFill>
              <a:srgbClr val="FFDE59"/>
            </a:solidFill>
          </p:spPr>
        </p:sp>
        <p:sp>
          <p:nvSpPr>
            <p:cNvPr id="13" name="TextBox 13"/>
            <p:cNvSpPr txBox="1"/>
            <p:nvPr/>
          </p:nvSpPr>
          <p:spPr>
            <a:xfrm>
              <a:off x="88900" y="88900"/>
              <a:ext cx="635000" cy="635000"/>
            </a:xfrm>
            <a:prstGeom prst="rect">
              <a:avLst/>
            </a:prstGeom>
          </p:spPr>
          <p:txBody>
            <a:bodyPr lIns="50800" tIns="50800" rIns="50800" bIns="50800" rtlCol="0" anchor="ctr"/>
            <a:lstStyle/>
            <a:p>
              <a:pPr algn="ctr">
                <a:lnSpc>
                  <a:spcPts val="1666"/>
                </a:lnSpc>
              </a:pPr>
              <a:endParaRPr/>
            </a:p>
          </p:txBody>
        </p:sp>
      </p:grpSp>
      <p:sp>
        <p:nvSpPr>
          <p:cNvPr id="14" name="TextBox 14"/>
          <p:cNvSpPr txBox="1"/>
          <p:nvPr/>
        </p:nvSpPr>
        <p:spPr>
          <a:xfrm>
            <a:off x="13398082" y="4399469"/>
            <a:ext cx="4889918" cy="2752725"/>
          </a:xfrm>
          <a:prstGeom prst="rect">
            <a:avLst/>
          </a:prstGeom>
        </p:spPr>
        <p:txBody>
          <a:bodyPr lIns="0" tIns="0" rIns="0" bIns="0" rtlCol="0" anchor="t">
            <a:spAutoFit/>
          </a:bodyPr>
          <a:lstStyle/>
          <a:p>
            <a:pPr algn="ctr">
              <a:lnSpc>
                <a:spcPts val="2746"/>
              </a:lnSpc>
              <a:spcBef>
                <a:spcPct val="0"/>
              </a:spcBef>
            </a:pPr>
            <a:r>
              <a:rPr lang="en-US" sz="2288" b="1" spc="205">
                <a:solidFill>
                  <a:srgbClr val="222120"/>
                </a:solidFill>
                <a:latin typeface="Arial" panose="020B0604020202020204" pitchFamily="34" charset="0"/>
                <a:cs typeface="Arial" panose="020B0604020202020204" pitchFamily="34" charset="0"/>
              </a:rPr>
              <a:t>STRICT LIABILITY ​</a:t>
            </a:r>
          </a:p>
          <a:p>
            <a:pPr algn="ctr">
              <a:lnSpc>
                <a:spcPts val="2746"/>
              </a:lnSpc>
              <a:spcBef>
                <a:spcPct val="0"/>
              </a:spcBef>
            </a:pPr>
            <a:endParaRPr lang="en-US" sz="2288" b="1" spc="205">
              <a:solidFill>
                <a:srgbClr val="222120"/>
              </a:solidFill>
              <a:latin typeface="Arial" panose="020B0604020202020204" pitchFamily="34" charset="0"/>
              <a:cs typeface="Arial" panose="020B0604020202020204" pitchFamily="34" charset="0"/>
            </a:endParaRPr>
          </a:p>
          <a:p>
            <a:pPr algn="ctr">
              <a:lnSpc>
                <a:spcPts val="2746"/>
              </a:lnSpc>
              <a:spcBef>
                <a:spcPct val="0"/>
              </a:spcBef>
            </a:pPr>
            <a:r>
              <a:rPr lang="en-US" sz="2288" b="1" spc="205">
                <a:solidFill>
                  <a:srgbClr val="222120"/>
                </a:solidFill>
                <a:latin typeface="Arial" panose="020B0604020202020204" pitchFamily="34" charset="0"/>
                <a:cs typeface="Arial" panose="020B0604020202020204" pitchFamily="34" charset="0"/>
              </a:rPr>
              <a:t>ELEMENTS OF THE OFFENCE ARE NARROW</a:t>
            </a:r>
          </a:p>
          <a:p>
            <a:pPr algn="ctr">
              <a:lnSpc>
                <a:spcPts val="2746"/>
              </a:lnSpc>
              <a:spcBef>
                <a:spcPct val="0"/>
              </a:spcBef>
            </a:pPr>
            <a:endParaRPr lang="en-US" sz="2288" b="1" spc="205">
              <a:solidFill>
                <a:srgbClr val="222120"/>
              </a:solidFill>
              <a:latin typeface="Arial" panose="020B0604020202020204" pitchFamily="34" charset="0"/>
              <a:cs typeface="Arial" panose="020B0604020202020204" pitchFamily="34" charset="0"/>
            </a:endParaRPr>
          </a:p>
          <a:p>
            <a:pPr algn="ctr">
              <a:lnSpc>
                <a:spcPts val="2746"/>
              </a:lnSpc>
              <a:spcBef>
                <a:spcPct val="0"/>
              </a:spcBef>
            </a:pPr>
            <a:r>
              <a:rPr lang="en-US" sz="2288" b="1" spc="205">
                <a:solidFill>
                  <a:srgbClr val="222120"/>
                </a:solidFill>
                <a:latin typeface="Arial" panose="020B0604020202020204" pitchFamily="34" charset="0"/>
                <a:cs typeface="Arial" panose="020B0604020202020204" pitchFamily="34" charset="0"/>
              </a:rPr>
              <a:t>AMOUNT IS LIMITED</a:t>
            </a:r>
          </a:p>
          <a:p>
            <a:pPr algn="ctr">
              <a:lnSpc>
                <a:spcPts val="2746"/>
              </a:lnSpc>
              <a:spcBef>
                <a:spcPct val="0"/>
              </a:spcBef>
            </a:pPr>
            <a:endParaRPr lang="en-US" sz="2288" b="1" spc="205">
              <a:solidFill>
                <a:srgbClr val="222120"/>
              </a:solidFill>
              <a:latin typeface="Arial" panose="020B0604020202020204" pitchFamily="34" charset="0"/>
              <a:cs typeface="Arial" panose="020B0604020202020204" pitchFamily="34" charset="0"/>
            </a:endParaRPr>
          </a:p>
          <a:p>
            <a:pPr algn="ctr">
              <a:lnSpc>
                <a:spcPts val="2746"/>
              </a:lnSpc>
              <a:spcBef>
                <a:spcPct val="0"/>
              </a:spcBef>
            </a:pPr>
            <a:r>
              <a:rPr lang="en-US" sz="2288" b="1" spc="205">
                <a:solidFill>
                  <a:srgbClr val="222120"/>
                </a:solidFill>
                <a:latin typeface="Arial" panose="020B0604020202020204" pitchFamily="34" charset="0"/>
                <a:cs typeface="Arial" panose="020B0604020202020204" pitchFamily="34" charset="0"/>
              </a:rPr>
              <a:t>RULES STAY THE SAME​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
        <p:nvSpPr>
          <p:cNvPr id="7" name="TextBox 7"/>
          <p:cNvSpPr txBox="1"/>
          <p:nvPr/>
        </p:nvSpPr>
        <p:spPr>
          <a:xfrm>
            <a:off x="767236" y="-4756816"/>
            <a:ext cx="16530164" cy="12529071"/>
          </a:xfrm>
          <a:prstGeom prst="rect">
            <a:avLst/>
          </a:prstGeom>
        </p:spPr>
        <p:txBody>
          <a:bodyPr wrap="square" lIns="0" tIns="0" rIns="0" bIns="0" rtlCol="0" anchor="t">
            <a:spAutoFit/>
          </a:bodyPr>
          <a:lstStyle/>
          <a:p>
            <a:pPr algn="ctr">
              <a:lnSpc>
                <a:spcPts val="1294"/>
              </a:lnSpc>
            </a:pPr>
            <a:endParaRPr/>
          </a:p>
          <a:p>
            <a:pPr algn="ctr">
              <a:lnSpc>
                <a:spcPts val="1401"/>
              </a:lnSpc>
            </a:pPr>
            <a:endParaRPr/>
          </a:p>
          <a:p>
            <a:pPr algn="ctr">
              <a:lnSpc>
                <a:spcPts val="1401"/>
              </a:lnSpc>
            </a:pPr>
            <a:r>
              <a:rPr lang="en-US" sz="1360" spc="-27">
                <a:solidFill>
                  <a:srgbClr val="FFFFFF"/>
                </a:solidFill>
                <a:latin typeface="Open Sauce Bold"/>
              </a:rPr>
              <a:t>PU</a:t>
            </a:r>
          </a:p>
          <a:p>
            <a:pPr algn="ctr">
              <a:lnSpc>
                <a:spcPts val="3337"/>
              </a:lnSpc>
            </a:pPr>
            <a:endParaRPr lang="en-US" sz="1360" spc="-27">
              <a:solidFill>
                <a:srgbClr val="FFFFFF"/>
              </a:solidFill>
              <a:latin typeface="Open Sauce Bold"/>
            </a:endParaRPr>
          </a:p>
          <a:p>
            <a:pPr algn="ctr">
              <a:lnSpc>
                <a:spcPts val="3337"/>
              </a:lnSpc>
            </a:pPr>
            <a:endParaRPr lang="en-US" sz="1360" spc="-27">
              <a:solidFill>
                <a:srgbClr val="FFFFFF"/>
              </a:solidFill>
              <a:latin typeface="Open Sauce Bold"/>
            </a:endParaRPr>
          </a:p>
          <a:p>
            <a:pPr algn="ctr">
              <a:lnSpc>
                <a:spcPts val="3014"/>
              </a:lnSpc>
            </a:pPr>
            <a:endParaRPr lang="en-US" sz="1360" spc="-27">
              <a:solidFill>
                <a:srgbClr val="FFFFFF"/>
              </a:solidFill>
              <a:latin typeface="Open Sauce Bold"/>
            </a:endParaRPr>
          </a:p>
          <a:p>
            <a:pPr algn="ctr">
              <a:lnSpc>
                <a:spcPts val="3014"/>
              </a:lnSpc>
            </a:pPr>
            <a:endParaRPr lang="en-US" sz="1360" spc="-27">
              <a:solidFill>
                <a:srgbClr val="FFFFFF"/>
              </a:solidFill>
              <a:latin typeface="Open Sauce Bold"/>
            </a:endParaRPr>
          </a:p>
          <a:p>
            <a:pPr algn="ctr">
              <a:lnSpc>
                <a:spcPts val="3014"/>
              </a:lnSpc>
            </a:pPr>
            <a:endParaRPr lang="en-US" sz="1360" spc="-27">
              <a:solidFill>
                <a:srgbClr val="FFFFFF"/>
              </a:solidFill>
              <a:latin typeface="Open Sauce Bold"/>
            </a:endParaRPr>
          </a:p>
          <a:p>
            <a:pPr algn="ctr">
              <a:lnSpc>
                <a:spcPts val="3014"/>
              </a:lnSpc>
            </a:pPr>
            <a:endParaRPr lang="en-US" sz="1360" spc="-27">
              <a:solidFill>
                <a:srgbClr val="FFFFFF"/>
              </a:solidFill>
              <a:latin typeface="Open Sauce Bold"/>
            </a:endParaRPr>
          </a:p>
          <a:p>
            <a:pPr algn="ctr">
              <a:lnSpc>
                <a:spcPts val="3014"/>
              </a:lnSpc>
            </a:pPr>
            <a:endParaRPr lang="en-US" sz="1360" spc="-27">
              <a:solidFill>
                <a:srgbClr val="FFFFFF"/>
              </a:solidFill>
              <a:latin typeface="Open Sauce Bold"/>
            </a:endParaRPr>
          </a:p>
          <a:p>
            <a:pPr algn="ctr">
              <a:lnSpc>
                <a:spcPts val="3014"/>
              </a:lnSpc>
            </a:pPr>
            <a:endParaRPr lang="en-US" sz="1360" spc="-27">
              <a:solidFill>
                <a:srgbClr val="FFFFFF"/>
              </a:solidFill>
              <a:latin typeface="Open Sauce Bold"/>
            </a:endParaRPr>
          </a:p>
          <a:p>
            <a:pPr algn="ctr">
              <a:lnSpc>
                <a:spcPts val="3014"/>
              </a:lnSpc>
            </a:pPr>
            <a:endParaRPr lang="en-US" sz="1360" spc="-27">
              <a:solidFill>
                <a:srgbClr val="FFFFFF"/>
              </a:solidFill>
              <a:latin typeface="Open Sauce Bold"/>
            </a:endParaRPr>
          </a:p>
          <a:p>
            <a:pPr algn="ctr">
              <a:lnSpc>
                <a:spcPts val="3014"/>
              </a:lnSpc>
            </a:pPr>
            <a:endParaRPr lang="en-US" sz="1360" spc="-27">
              <a:solidFill>
                <a:srgbClr val="FFFFFF"/>
              </a:solidFill>
              <a:latin typeface="Open Sauce Bold"/>
            </a:endParaRPr>
          </a:p>
          <a:p>
            <a:pPr algn="ctr">
              <a:lnSpc>
                <a:spcPts val="3014"/>
              </a:lnSpc>
            </a:pPr>
            <a:endParaRPr lang="en-US" sz="1360" spc="-27">
              <a:solidFill>
                <a:srgbClr val="FFFFFF"/>
              </a:solidFill>
              <a:latin typeface="Open Sauce Bold"/>
            </a:endParaRPr>
          </a:p>
          <a:p>
            <a:pPr algn="ctr">
              <a:lnSpc>
                <a:spcPts val="3014"/>
              </a:lnSpc>
            </a:pPr>
            <a:endParaRPr lang="en-US" sz="1360" spc="-27">
              <a:solidFill>
                <a:srgbClr val="FFFFFF"/>
              </a:solidFill>
              <a:latin typeface="Open Sauce Bold"/>
            </a:endParaRPr>
          </a:p>
          <a:p>
            <a:pPr algn="ctr">
              <a:lnSpc>
                <a:spcPts val="3014"/>
              </a:lnSpc>
            </a:pPr>
            <a:endParaRPr lang="en-US" sz="3200" spc="-27">
              <a:solidFill>
                <a:srgbClr val="FFFFFF"/>
              </a:solidFill>
              <a:latin typeface="Open Sauce Bold"/>
            </a:endParaRPr>
          </a:p>
          <a:p>
            <a:pPr>
              <a:lnSpc>
                <a:spcPts val="3014"/>
              </a:lnSpc>
            </a:pPr>
            <a:r>
              <a:rPr lang="en-US" sz="3200" spc="-58">
                <a:solidFill>
                  <a:srgbClr val="303030"/>
                </a:solidFill>
                <a:latin typeface="Open Sauce Bold"/>
              </a:rPr>
              <a:t>s.10  - </a:t>
            </a:r>
            <a:r>
              <a:rPr lang="en-US" sz="3200" spc="-58">
                <a:solidFill>
                  <a:srgbClr val="303030"/>
                </a:solidFill>
                <a:latin typeface="Open Sauce Bold Italics"/>
              </a:rPr>
              <a:t>Public Health Act 2010</a:t>
            </a:r>
            <a:r>
              <a:rPr lang="en-US" sz="3200" spc="-58">
                <a:solidFill>
                  <a:srgbClr val="303030"/>
                </a:solidFill>
                <a:latin typeface="Open Sauce Bold"/>
              </a:rPr>
              <a:t> (NSW) </a:t>
            </a:r>
          </a:p>
          <a:p>
            <a:pPr>
              <a:lnSpc>
                <a:spcPts val="3014"/>
              </a:lnSpc>
            </a:pPr>
            <a:endParaRPr lang="en-US" sz="3200" spc="-58">
              <a:solidFill>
                <a:srgbClr val="303030"/>
              </a:solidFill>
              <a:latin typeface="Open Sauce Bold"/>
            </a:endParaRPr>
          </a:p>
          <a:p>
            <a:pPr>
              <a:lnSpc>
                <a:spcPts val="3014"/>
              </a:lnSpc>
            </a:pPr>
            <a:endParaRPr lang="en-US" sz="3200" spc="-58">
              <a:solidFill>
                <a:srgbClr val="303030"/>
              </a:solidFill>
              <a:latin typeface="Open Sauce Bold"/>
            </a:endParaRPr>
          </a:p>
          <a:p>
            <a:pPr>
              <a:lnSpc>
                <a:spcPts val="3014"/>
              </a:lnSpc>
            </a:pPr>
            <a:endParaRPr lang="en-US" sz="3200" spc="-58">
              <a:solidFill>
                <a:srgbClr val="303030"/>
              </a:solidFill>
              <a:latin typeface="Open Sauce Bold"/>
            </a:endParaRPr>
          </a:p>
          <a:p>
            <a:pPr>
              <a:lnSpc>
                <a:spcPts val="3014"/>
              </a:lnSpc>
            </a:pPr>
            <a:r>
              <a:rPr lang="en-US" sz="3200" spc="-58">
                <a:solidFill>
                  <a:srgbClr val="303030"/>
                </a:solidFill>
                <a:latin typeface="Open Sauce"/>
              </a:rPr>
              <a:t>Offence not to comply with </a:t>
            </a:r>
            <a:r>
              <a:rPr lang="en-US" sz="3200" spc="-58">
                <a:solidFill>
                  <a:srgbClr val="FF0000"/>
                </a:solidFill>
                <a:latin typeface="Open Sauce Bold"/>
              </a:rPr>
              <a:t>Ministerial direction</a:t>
            </a:r>
          </a:p>
          <a:p>
            <a:pPr>
              <a:lnSpc>
                <a:spcPts val="3014"/>
              </a:lnSpc>
            </a:pPr>
            <a:endParaRPr lang="en-US" sz="3200" spc="-58">
              <a:solidFill>
                <a:srgbClr val="CB312C"/>
              </a:solidFill>
              <a:latin typeface="Open Sauce Bold"/>
            </a:endParaRPr>
          </a:p>
          <a:p>
            <a:pPr>
              <a:lnSpc>
                <a:spcPts val="3014"/>
              </a:lnSpc>
            </a:pPr>
            <a:r>
              <a:rPr lang="en-US" sz="3200" spc="-58">
                <a:solidFill>
                  <a:srgbClr val="303030"/>
                </a:solidFill>
                <a:latin typeface="Open Sauce"/>
              </a:rPr>
              <a:t>A person who:</a:t>
            </a:r>
          </a:p>
          <a:p>
            <a:pPr>
              <a:lnSpc>
                <a:spcPts val="3014"/>
              </a:lnSpc>
            </a:pPr>
            <a:endParaRPr lang="en-US" sz="3200" spc="-58">
              <a:solidFill>
                <a:srgbClr val="303030"/>
              </a:solidFill>
              <a:latin typeface="Open Sauce"/>
            </a:endParaRPr>
          </a:p>
          <a:p>
            <a:pPr>
              <a:lnSpc>
                <a:spcPts val="3014"/>
              </a:lnSpc>
            </a:pPr>
            <a:r>
              <a:rPr lang="en-US" sz="3200" spc="-58">
                <a:solidFill>
                  <a:srgbClr val="303030"/>
                </a:solidFill>
                <a:latin typeface="Open Sauce"/>
              </a:rPr>
              <a:t>(a)  is subject to a</a:t>
            </a:r>
            <a:r>
              <a:rPr lang="en-US" sz="3200" spc="-58">
                <a:solidFill>
                  <a:srgbClr val="FFFFFF"/>
                </a:solidFill>
                <a:latin typeface="Open Sauce"/>
              </a:rPr>
              <a:t> </a:t>
            </a:r>
            <a:r>
              <a:rPr lang="en-US" sz="3200" u="sng" spc="-58">
                <a:solidFill>
                  <a:srgbClr val="FF0000"/>
                </a:solidFill>
                <a:latin typeface="Open Sauce Bold"/>
              </a:rPr>
              <a:t>direction</a:t>
            </a:r>
            <a:r>
              <a:rPr lang="en-US" sz="3200" spc="-58">
                <a:solidFill>
                  <a:srgbClr val="FFFFFF"/>
                </a:solidFill>
                <a:latin typeface="Open Sauce"/>
              </a:rPr>
              <a:t> </a:t>
            </a:r>
            <a:r>
              <a:rPr lang="en-US" sz="3200" spc="-58">
                <a:solidFill>
                  <a:srgbClr val="303030"/>
                </a:solidFill>
                <a:latin typeface="Open Sauce"/>
              </a:rPr>
              <a:t>under section 7, 8 or 9, and</a:t>
            </a:r>
          </a:p>
          <a:p>
            <a:pPr>
              <a:lnSpc>
                <a:spcPts val="3014"/>
              </a:lnSpc>
            </a:pPr>
            <a:endParaRPr lang="en-US" sz="3200" spc="-58">
              <a:solidFill>
                <a:srgbClr val="303030"/>
              </a:solidFill>
              <a:latin typeface="Open Sauce"/>
            </a:endParaRPr>
          </a:p>
          <a:p>
            <a:pPr>
              <a:lnSpc>
                <a:spcPts val="3014"/>
              </a:lnSpc>
            </a:pPr>
            <a:r>
              <a:rPr lang="en-US" sz="3200" spc="-58">
                <a:solidFill>
                  <a:srgbClr val="303030"/>
                </a:solidFill>
                <a:latin typeface="Open Sauce"/>
              </a:rPr>
              <a:t>(b) </a:t>
            </a:r>
            <a:r>
              <a:rPr lang="en-US" sz="3200" spc="-58">
                <a:solidFill>
                  <a:srgbClr val="CB312C"/>
                </a:solidFill>
                <a:latin typeface="Open Sauce Bold"/>
              </a:rPr>
              <a:t> </a:t>
            </a:r>
            <a:r>
              <a:rPr lang="en-US" sz="3200" u="sng" spc="-58">
                <a:solidFill>
                  <a:srgbClr val="FF0000"/>
                </a:solidFill>
                <a:latin typeface="Open Sauce Bold"/>
              </a:rPr>
              <a:t>has notice </a:t>
            </a:r>
            <a:r>
              <a:rPr lang="en-US" sz="3200" spc="-58">
                <a:solidFill>
                  <a:srgbClr val="303030"/>
                </a:solidFill>
                <a:latin typeface="Open Sauce"/>
              </a:rPr>
              <a:t>of the direction,</a:t>
            </a:r>
          </a:p>
          <a:p>
            <a:pPr>
              <a:lnSpc>
                <a:spcPts val="3014"/>
              </a:lnSpc>
            </a:pPr>
            <a:endParaRPr lang="en-US" sz="3200" spc="-58">
              <a:solidFill>
                <a:srgbClr val="303030"/>
              </a:solidFill>
              <a:latin typeface="Open Sauce"/>
            </a:endParaRPr>
          </a:p>
          <a:p>
            <a:pPr>
              <a:lnSpc>
                <a:spcPts val="3014"/>
              </a:lnSpc>
            </a:pPr>
            <a:r>
              <a:rPr lang="en-US" sz="3200" spc="-58">
                <a:solidFill>
                  <a:srgbClr val="303030"/>
                </a:solidFill>
                <a:latin typeface="Open Sauce"/>
              </a:rPr>
              <a:t>must not, </a:t>
            </a:r>
            <a:r>
              <a:rPr lang="en-US" sz="3200" u="sng" spc="-58">
                <a:solidFill>
                  <a:srgbClr val="FF0000"/>
                </a:solidFill>
                <a:latin typeface="Open Sauce Bold"/>
              </a:rPr>
              <a:t>without reasonable excuse,</a:t>
            </a:r>
            <a:r>
              <a:rPr lang="en-US" sz="3200" spc="-58">
                <a:solidFill>
                  <a:srgbClr val="FF0000"/>
                </a:solidFill>
                <a:latin typeface="Open Sauce Bold"/>
              </a:rPr>
              <a:t> </a:t>
            </a:r>
            <a:r>
              <a:rPr lang="en-US" sz="3200" u="sng" spc="-58">
                <a:solidFill>
                  <a:srgbClr val="303030"/>
                </a:solidFill>
                <a:latin typeface="Open Sauce"/>
              </a:rPr>
              <a:t>fail to comply</a:t>
            </a:r>
            <a:r>
              <a:rPr lang="en-US" sz="3200" spc="-58">
                <a:solidFill>
                  <a:srgbClr val="303030"/>
                </a:solidFill>
                <a:latin typeface="Open Sauce"/>
              </a:rPr>
              <a:t> with the direction.</a:t>
            </a:r>
          </a:p>
          <a:p>
            <a:pPr>
              <a:lnSpc>
                <a:spcPts val="3014"/>
              </a:lnSpc>
            </a:pPr>
            <a:endParaRPr lang="en-US" sz="3200" spc="-58">
              <a:solidFill>
                <a:srgbClr val="303030"/>
              </a:solidFill>
              <a:latin typeface="Open Sauce"/>
            </a:endParaRPr>
          </a:p>
          <a:p>
            <a:pPr>
              <a:lnSpc>
                <a:spcPts val="3014"/>
              </a:lnSpc>
            </a:pPr>
            <a:endParaRPr lang="en-US" sz="3200" spc="-58">
              <a:solidFill>
                <a:srgbClr val="303030"/>
              </a:solidFill>
              <a:latin typeface="Open Sauce"/>
            </a:endParaRPr>
          </a:p>
          <a:p>
            <a:pPr algn="r">
              <a:lnSpc>
                <a:spcPts val="3014"/>
              </a:lnSpc>
            </a:pPr>
            <a:r>
              <a:rPr lang="en-US" sz="4800" b="1" spc="-58">
                <a:solidFill>
                  <a:srgbClr val="FF0000"/>
                </a:solidFill>
                <a:latin typeface="Open Sauce"/>
              </a:rPr>
              <a:t>TOO COMPLEX</a:t>
            </a:r>
          </a:p>
          <a:p>
            <a:pPr algn="r">
              <a:lnSpc>
                <a:spcPts val="3014"/>
              </a:lnSpc>
            </a:pPr>
            <a:endParaRPr lang="en-US" sz="4800" b="1" spc="-58">
              <a:solidFill>
                <a:srgbClr val="FF0000"/>
              </a:solidFill>
              <a:latin typeface="Open Sauce"/>
            </a:endParaRPr>
          </a:p>
          <a:p>
            <a:pPr algn="r">
              <a:lnSpc>
                <a:spcPts val="3014"/>
              </a:lnSpc>
            </a:pPr>
            <a:r>
              <a:rPr lang="en-US" sz="4800" b="1" spc="-58">
                <a:solidFill>
                  <a:srgbClr val="FF0000"/>
                </a:solidFill>
                <a:latin typeface="Open Sauce"/>
              </a:rPr>
              <a:t>REASONABLE EXCUSE WAS A MOVING BEAST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grpSp>
        <p:nvGrpSpPr>
          <p:cNvPr id="3" name="Group 3"/>
          <p:cNvGrpSpPr/>
          <p:nvPr/>
        </p:nvGrpSpPr>
        <p:grpSpPr>
          <a:xfrm>
            <a:off x="5237322" y="3000146"/>
            <a:ext cx="7846050" cy="7846050"/>
            <a:chOff x="0" y="0"/>
            <a:chExt cx="812800" cy="812800"/>
          </a:xfrm>
        </p:grpSpPr>
        <p:sp>
          <p:nvSpPr>
            <p:cNvPr id="4" name="Freeform 4"/>
            <p:cNvSpPr/>
            <p:nvPr/>
          </p:nvSpPr>
          <p:spPr>
            <a:xfrm>
              <a:off x="0" y="0"/>
              <a:ext cx="812800" cy="812800"/>
            </a:xfrm>
            <a:custGeom>
              <a:avLst/>
              <a:gdLst/>
              <a:ahLst/>
              <a:cxnLst/>
              <a:rect l="l" t="t" r="r" b="b"/>
              <a:pathLst>
                <a:path w="812800" h="812800">
                  <a:moveTo>
                    <a:pt x="812800" y="0"/>
                  </a:moveTo>
                  <a:lnTo>
                    <a:pt x="0" y="0"/>
                  </a:lnTo>
                  <a:lnTo>
                    <a:pt x="0" y="624840"/>
                  </a:lnTo>
                  <a:lnTo>
                    <a:pt x="157480" y="624840"/>
                  </a:lnTo>
                  <a:lnTo>
                    <a:pt x="157480" y="812800"/>
                  </a:lnTo>
                  <a:lnTo>
                    <a:pt x="463550" y="624840"/>
                  </a:lnTo>
                  <a:lnTo>
                    <a:pt x="812800" y="624840"/>
                  </a:lnTo>
                  <a:lnTo>
                    <a:pt x="812800" y="0"/>
                  </a:lnTo>
                  <a:close/>
                </a:path>
              </a:pathLst>
            </a:custGeom>
            <a:solidFill>
              <a:srgbClr val="FFDE59"/>
            </a:solidFill>
          </p:spPr>
        </p:sp>
        <p:sp>
          <p:nvSpPr>
            <p:cNvPr id="5" name="TextBox 5"/>
            <p:cNvSpPr txBox="1"/>
            <p:nvPr/>
          </p:nvSpPr>
          <p:spPr>
            <a:xfrm>
              <a:off x="0" y="0"/>
              <a:ext cx="812800" cy="622300"/>
            </a:xfrm>
            <a:prstGeom prst="rect">
              <a:avLst/>
            </a:prstGeom>
          </p:spPr>
          <p:txBody>
            <a:bodyPr lIns="50800" tIns="50800" rIns="50800" bIns="50800" rtlCol="0" anchor="ctr"/>
            <a:lstStyle/>
            <a:p>
              <a:pPr algn="ctr">
                <a:lnSpc>
                  <a:spcPts val="1666"/>
                </a:lnSpc>
              </a:pPr>
              <a:endParaRPr/>
            </a:p>
          </p:txBody>
        </p:sp>
      </p:grpSp>
      <p:sp>
        <p:nvSpPr>
          <p:cNvPr id="6" name="TextBox 6"/>
          <p:cNvSpPr txBox="1"/>
          <p:nvPr/>
        </p:nvSpPr>
        <p:spPr>
          <a:xfrm>
            <a:off x="5108947" y="3549275"/>
            <a:ext cx="8070105" cy="4772025"/>
          </a:xfrm>
          <a:prstGeom prst="rect">
            <a:avLst/>
          </a:prstGeom>
        </p:spPr>
        <p:txBody>
          <a:bodyPr lIns="0" tIns="0" rIns="0" bIns="0" rtlCol="0" anchor="t">
            <a:spAutoFit/>
          </a:bodyPr>
          <a:lstStyle/>
          <a:p>
            <a:pPr algn="ctr">
              <a:lnSpc>
                <a:spcPts val="6300"/>
              </a:lnSpc>
            </a:pPr>
            <a:r>
              <a:rPr lang="en-US" sz="4500">
                <a:solidFill>
                  <a:srgbClr val="FF0000"/>
                </a:solidFill>
                <a:latin typeface="Canva Sans 1 Bold"/>
              </a:rPr>
              <a:t>Directions located in the  PHO</a:t>
            </a:r>
          </a:p>
          <a:p>
            <a:pPr algn="ctr">
              <a:lnSpc>
                <a:spcPts val="6300"/>
              </a:lnSpc>
            </a:pPr>
            <a:endParaRPr lang="en-US" sz="4500">
              <a:solidFill>
                <a:srgbClr val="FF0000"/>
              </a:solidFill>
              <a:latin typeface="Canva Sans 1 Bold"/>
            </a:endParaRPr>
          </a:p>
          <a:p>
            <a:pPr algn="ctr">
              <a:lnSpc>
                <a:spcPts val="6300"/>
              </a:lnSpc>
            </a:pPr>
            <a:r>
              <a:rPr lang="en-US" sz="4500">
                <a:solidFill>
                  <a:srgbClr val="FF0000"/>
                </a:solidFill>
                <a:latin typeface="Canva Sans 1 Bold"/>
              </a:rPr>
              <a:t>21 Different PHOs  </a:t>
            </a:r>
          </a:p>
          <a:p>
            <a:pPr algn="ctr">
              <a:lnSpc>
                <a:spcPts val="6300"/>
              </a:lnSpc>
            </a:pPr>
            <a:endParaRPr lang="en-US" sz="4500">
              <a:solidFill>
                <a:srgbClr val="FF0000"/>
              </a:solidFill>
              <a:latin typeface="Canva Sans 1 Bold"/>
            </a:endParaRPr>
          </a:p>
          <a:p>
            <a:pPr algn="ctr">
              <a:lnSpc>
                <a:spcPts val="6300"/>
              </a:lnSpc>
            </a:pPr>
            <a:r>
              <a:rPr lang="en-US" sz="4500">
                <a:solidFill>
                  <a:srgbClr val="FF0000"/>
                </a:solidFill>
                <a:latin typeface="Canva Sans 1 Bold"/>
              </a:rPr>
              <a:t>Hundreds of directions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28000"/>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
        <p:nvSpPr>
          <p:cNvPr id="3" name="TextBox 3"/>
          <p:cNvSpPr txBox="1"/>
          <p:nvPr/>
        </p:nvSpPr>
        <p:spPr>
          <a:xfrm>
            <a:off x="498787" y="422783"/>
            <a:ext cx="17290427" cy="8507655"/>
          </a:xfrm>
          <a:prstGeom prst="rect">
            <a:avLst/>
          </a:prstGeom>
        </p:spPr>
        <p:txBody>
          <a:bodyPr lIns="0" tIns="0" rIns="0" bIns="0" rtlCol="0" anchor="t">
            <a:spAutoFit/>
          </a:bodyPr>
          <a:lstStyle/>
          <a:p>
            <a:pPr algn="ctr">
              <a:lnSpc>
                <a:spcPts val="7805"/>
              </a:lnSpc>
            </a:pPr>
            <a:r>
              <a:rPr lang="en-US" sz="4788" spc="129">
                <a:solidFill>
                  <a:srgbClr val="FF0000"/>
                </a:solidFill>
                <a:latin typeface="Open Sauce Bold"/>
              </a:rPr>
              <a:t>Rules changing rapidly</a:t>
            </a:r>
          </a:p>
          <a:p>
            <a:pPr algn="ctr">
              <a:lnSpc>
                <a:spcPts val="5314"/>
              </a:lnSpc>
            </a:pPr>
            <a:endParaRPr lang="en-US" sz="4788" spc="129">
              <a:solidFill>
                <a:srgbClr val="FF1616"/>
              </a:solidFill>
              <a:latin typeface="Open Sauce Bold"/>
            </a:endParaRPr>
          </a:p>
          <a:p>
            <a:pPr algn="ctr">
              <a:lnSpc>
                <a:spcPts val="5978"/>
              </a:lnSpc>
            </a:pPr>
            <a:r>
              <a:rPr lang="en-US" sz="3667" spc="99">
                <a:solidFill>
                  <a:srgbClr val="000000"/>
                </a:solidFill>
                <a:latin typeface="Open Sauce Bold"/>
              </a:rPr>
              <a:t>15 March 2020 - first public health order</a:t>
            </a:r>
          </a:p>
          <a:p>
            <a:pPr algn="ctr">
              <a:lnSpc>
                <a:spcPts val="5978"/>
              </a:lnSpc>
            </a:pPr>
            <a:endParaRPr lang="en-US" sz="3667" spc="99">
              <a:solidFill>
                <a:srgbClr val="000000"/>
              </a:solidFill>
              <a:latin typeface="Open Sauce Bold"/>
            </a:endParaRPr>
          </a:p>
          <a:p>
            <a:pPr algn="ctr">
              <a:lnSpc>
                <a:spcPts val="5978"/>
              </a:lnSpc>
            </a:pPr>
            <a:r>
              <a:rPr lang="en-US" sz="3667" spc="99">
                <a:solidFill>
                  <a:srgbClr val="000000"/>
                </a:solidFill>
                <a:latin typeface="Open Sauce Bold"/>
              </a:rPr>
              <a:t>By 31 January 2022 - </a:t>
            </a:r>
            <a:r>
              <a:rPr lang="en-US" sz="3667" spc="99">
                <a:solidFill>
                  <a:srgbClr val="FF0000"/>
                </a:solidFill>
                <a:latin typeface="Open Sauce Bold"/>
              </a:rPr>
              <a:t>266</a:t>
            </a:r>
            <a:r>
              <a:rPr lang="en-US" sz="3667" spc="99">
                <a:solidFill>
                  <a:srgbClr val="000000"/>
                </a:solidFill>
                <a:latin typeface="Open Sauce Bold"/>
              </a:rPr>
              <a:t> principal and amending public</a:t>
            </a:r>
          </a:p>
          <a:p>
            <a:pPr algn="ctr">
              <a:lnSpc>
                <a:spcPts val="5978"/>
              </a:lnSpc>
            </a:pPr>
            <a:r>
              <a:rPr lang="en-US" sz="3667" spc="99">
                <a:solidFill>
                  <a:srgbClr val="000000"/>
                </a:solidFill>
                <a:latin typeface="Open Sauce Bold"/>
              </a:rPr>
              <a:t> health orders had been issued </a:t>
            </a:r>
          </a:p>
          <a:p>
            <a:pPr algn="ctr">
              <a:lnSpc>
                <a:spcPts val="5978"/>
              </a:lnSpc>
            </a:pPr>
            <a:endParaRPr lang="en-US" sz="3667" spc="99">
              <a:solidFill>
                <a:srgbClr val="000000"/>
              </a:solidFill>
              <a:latin typeface="Open Sauce Bold"/>
            </a:endParaRPr>
          </a:p>
          <a:p>
            <a:pPr algn="ctr">
              <a:lnSpc>
                <a:spcPts val="5978"/>
              </a:lnSpc>
            </a:pPr>
            <a:r>
              <a:rPr lang="en-US" sz="3667" spc="99">
                <a:solidFill>
                  <a:srgbClr val="000000"/>
                </a:solidFill>
                <a:latin typeface="Open Sauce Bold"/>
              </a:rPr>
              <a:t> An average of an order every </a:t>
            </a:r>
            <a:r>
              <a:rPr lang="en-US" sz="3667" spc="99">
                <a:solidFill>
                  <a:srgbClr val="FF0000"/>
                </a:solidFill>
                <a:latin typeface="Open Sauce Bold"/>
              </a:rPr>
              <a:t>2.5</a:t>
            </a:r>
            <a:r>
              <a:rPr lang="en-US" sz="3667" spc="99">
                <a:solidFill>
                  <a:srgbClr val="000000"/>
                </a:solidFill>
                <a:latin typeface="Open Sauce Bold"/>
              </a:rPr>
              <a:t> days for almost 2 years </a:t>
            </a:r>
          </a:p>
          <a:p>
            <a:pPr algn="ctr">
              <a:lnSpc>
                <a:spcPts val="5978"/>
              </a:lnSpc>
            </a:pPr>
            <a:endParaRPr lang="en-US" sz="3667" spc="99">
              <a:solidFill>
                <a:srgbClr val="000000"/>
              </a:solidFill>
              <a:latin typeface="Open Sauce Bold"/>
            </a:endParaRPr>
          </a:p>
          <a:p>
            <a:pPr algn="ctr">
              <a:lnSpc>
                <a:spcPts val="5978"/>
              </a:lnSpc>
            </a:pPr>
            <a:r>
              <a:rPr lang="en-US" sz="3667" spc="99">
                <a:solidFill>
                  <a:srgbClr val="000000"/>
                </a:solidFill>
                <a:latin typeface="Open Sauce Bold"/>
              </a:rPr>
              <a:t> </a:t>
            </a:r>
          </a:p>
          <a:p>
            <a:pPr algn="ctr">
              <a:lnSpc>
                <a:spcPts val="6642"/>
              </a:lnSpc>
            </a:pPr>
            <a:endParaRPr lang="en-US" sz="3667" spc="99">
              <a:solidFill>
                <a:srgbClr val="000000"/>
              </a:solidFill>
              <a:latin typeface="Open Sauce Bold"/>
            </a:endParaRPr>
          </a:p>
        </p:txBody>
      </p:sp>
      <p:sp>
        <p:nvSpPr>
          <p:cNvPr id="4" name="TextBox 4"/>
          <p:cNvSpPr txBox="1"/>
          <p:nvPr/>
        </p:nvSpPr>
        <p:spPr>
          <a:xfrm>
            <a:off x="7357457" y="9069387"/>
            <a:ext cx="10688538" cy="339726"/>
          </a:xfrm>
          <a:prstGeom prst="rect">
            <a:avLst/>
          </a:prstGeom>
        </p:spPr>
        <p:txBody>
          <a:bodyPr lIns="0" tIns="0" rIns="0" bIns="0" rtlCol="0" anchor="t">
            <a:spAutoFit/>
          </a:bodyPr>
          <a:lstStyle/>
          <a:p>
            <a:pPr algn="ctr">
              <a:lnSpc>
                <a:spcPts val="2799"/>
              </a:lnSpc>
            </a:pPr>
            <a:r>
              <a:rPr lang="en-US" sz="1999">
                <a:solidFill>
                  <a:srgbClr val="000000"/>
                </a:solidFill>
                <a:latin typeface="Open Sauce"/>
              </a:rPr>
              <a:t> Source: NSW Ombudsman, The COVID Pandemic, Second Report, 2 September 2022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ubFunction xmlns="984492b4-dcc0-406b-bdb6-6c9dc9d86328">Fines - Covid-19</SubFunction>
    <lcf76f155ced4ddcb4097134ff3c332f xmlns="984492b4-dcc0-406b-bdb6-6c9dc9d86328">
      <Terms xmlns="http://schemas.microsoft.com/office/infopath/2007/PartnerControls"/>
    </lcf76f155ced4ddcb4097134ff3c332f>
    <TaxCatchAll xmlns="3d041eb7-80fd-4008-ac2e-210b386c0e11">
      <Value>380</Value>
      <Value>357</Value>
    </TaxCatchAll>
    <TaxKeywordTaxHTField xmlns="3d041eb7-80fd-4008-ac2e-210b386c0e11">
      <Terms xmlns="http://schemas.microsoft.com/office/infopath/2007/PartnerControls"/>
    </TaxKeywordTaxHTField>
    <l310e80b780a42f79a2604d72b247c95 xmlns="984492b4-dcc0-406b-bdb6-6c9dc9d86328">
      <Terms xmlns="http://schemas.microsoft.com/office/infopath/2007/PartnerControls"/>
    </l310e80b780a42f79a2604d72b247c95>
    <f9e44963020c446c9b5eef262617a23b xmlns="984492b4-dcc0-406b-bdb6-6c9dc9d86328">
      <Terms xmlns="http://schemas.microsoft.com/office/infopath/2007/PartnerControls">
        <TermInfo xmlns="http://schemas.microsoft.com/office/infopath/2007/PartnerControls">
          <TermName xmlns="http://schemas.microsoft.com/office/infopath/2007/PartnerControls">Police Accountability</TermName>
          <TermId xmlns="http://schemas.microsoft.com/office/infopath/2007/PartnerControls">2645a180-4922-4712-b9c6-a1ee5fd13aac</TermId>
        </TermInfo>
      </Terms>
    </f9e44963020c446c9b5eef262617a23b>
    <b6b7a3ed824d4b1cb34ab84cdca8962c xmlns="984492b4-dcc0-406b-bdb6-6c9dc9d86328">
      <Terms xmlns="http://schemas.microsoft.com/office/infopath/2007/PartnerControls">
        <TermInfo xmlns="http://schemas.microsoft.com/office/infopath/2007/PartnerControls">
          <TermName xmlns="http://schemas.microsoft.com/office/infopath/2007/PartnerControls">CLE, Capacity Building, Presentations</TermName>
          <TermId xmlns="http://schemas.microsoft.com/office/infopath/2007/PartnerControls">c6cdcbc8-840d-45e2-add7-0ca6fbd53dde</TermId>
        </TermInfo>
      </Terms>
    </b6b7a3ed824d4b1cb34ab84cdca8962c>
    <Level5 xmlns="984492b4-dcc0-406b-bdb6-6c9dc9d86328" xsi:nil="true"/>
    <Level4 xmlns="984492b4-dcc0-406b-bdb6-6c9dc9d8632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AEAAF42204D254B837A298C3A46D6B1" ma:contentTypeVersion="26" ma:contentTypeDescription="Create a new document." ma:contentTypeScope="" ma:versionID="07773d53b3f4bbba7c5286796a312ff9">
  <xsd:schema xmlns:xsd="http://www.w3.org/2001/XMLSchema" xmlns:xs="http://www.w3.org/2001/XMLSchema" xmlns:p="http://schemas.microsoft.com/office/2006/metadata/properties" xmlns:ns2="984492b4-dcc0-406b-bdb6-6c9dc9d86328" xmlns:ns3="3d041eb7-80fd-4008-ac2e-210b386c0e11" targetNamespace="http://schemas.microsoft.com/office/2006/metadata/properties" ma:root="true" ma:fieldsID="7f279d7e15e247a209f36fef2b4097be" ns2:_="" ns3:_="">
    <xsd:import namespace="984492b4-dcc0-406b-bdb6-6c9dc9d86328"/>
    <xsd:import namespace="3d041eb7-80fd-4008-ac2e-210b386c0e11"/>
    <xsd:element name="properties">
      <xsd:complexType>
        <xsd:sequence>
          <xsd:element name="documentManagement">
            <xsd:complexType>
              <xsd:all>
                <xsd:element ref="ns2:f9e44963020c446c9b5eef262617a23b" minOccurs="0"/>
                <xsd:element ref="ns3:TaxCatchAll" minOccurs="0"/>
                <xsd:element ref="ns2:b6b7a3ed824d4b1cb34ab84cdca8962c" minOccurs="0"/>
                <xsd:element ref="ns2:SubFunction" minOccurs="0"/>
                <xsd:element ref="ns2:Level4" minOccurs="0"/>
                <xsd:element ref="ns2:Level5" minOccurs="0"/>
                <xsd:element ref="ns2:l310e80b780a42f79a2604d72b247c95" minOccurs="0"/>
                <xsd:element ref="ns3:TaxKeywordTaxHTField" minOccurs="0"/>
                <xsd:element ref="ns2:MediaServiceMetadata" minOccurs="0"/>
                <xsd:element ref="ns2:MediaServiceFastMetadata" minOccurs="0"/>
                <xsd:element ref="ns3:SharedWithUsers" minOccurs="0"/>
                <xsd:element ref="ns3:SharedWithDetails" minOccurs="0"/>
                <xsd:element ref="ns2:lcf76f155ced4ddcb4097134ff3c332f"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4492b4-dcc0-406b-bdb6-6c9dc9d86328" elementFormDefault="qualified">
    <xsd:import namespace="http://schemas.microsoft.com/office/2006/documentManagement/types"/>
    <xsd:import namespace="http://schemas.microsoft.com/office/infopath/2007/PartnerControls"/>
    <xsd:element name="f9e44963020c446c9b5eef262617a23b" ma:index="9" nillable="true" ma:taxonomy="true" ma:internalName="f9e44963020c446c9b5eef262617a23b" ma:taxonomyFieldName="Area" ma:displayName="Area" ma:readOnly="false" ma:default="" ma:fieldId="{f9e44963-020c-446c-9b5e-ef262617a23b}" ma:sspId="bbe92c9f-cbd9-40b6-b43f-917124bfc720" ma:termSetId="713abbd4-9600-49fd-a6a2-0e2e787b1600" ma:anchorId="00000000-0000-0000-0000-000000000000" ma:open="false" ma:isKeyword="false">
      <xsd:complexType>
        <xsd:sequence>
          <xsd:element ref="pc:Terms" minOccurs="0" maxOccurs="1"/>
        </xsd:sequence>
      </xsd:complexType>
    </xsd:element>
    <xsd:element name="b6b7a3ed824d4b1cb34ab84cdca8962c" ma:index="12" ma:taxonomy="true" ma:internalName="b6b7a3ed824d4b1cb34ab84cdca8962c" ma:taxonomyFieldName="Function" ma:displayName="Function" ma:indexed="true" ma:default="" ma:fieldId="{b6b7a3ed-824d-4b1c-b34a-b84cdca8962c}" ma:sspId="bbe92c9f-cbd9-40b6-b43f-917124bfc720" ma:termSetId="fdd98cf2-3193-4263-abab-00ead8e7a34a" ma:anchorId="00000000-0000-0000-0000-000000000000" ma:open="true" ma:isKeyword="false">
      <xsd:complexType>
        <xsd:sequence>
          <xsd:element ref="pc:Terms" minOccurs="0" maxOccurs="1"/>
        </xsd:sequence>
      </xsd:complexType>
    </xsd:element>
    <xsd:element name="SubFunction" ma:index="13" nillable="true" ma:displayName="SubFunction" ma:indexed="true" ma:internalName="SubFunction">
      <xsd:simpleType>
        <xsd:restriction base="dms:Text">
          <xsd:maxLength value="255"/>
        </xsd:restriction>
      </xsd:simpleType>
    </xsd:element>
    <xsd:element name="Level4" ma:index="14" nillable="true" ma:displayName="Level4" ma:format="Dropdown" ma:internalName="Level4" ma:readOnly="false">
      <xsd:simpleType>
        <xsd:union memberTypes="dms:Text">
          <xsd:simpleType>
            <xsd:restriction base="dms:Choice">
              <xsd:enumeration value="Enter Choice #1"/>
              <xsd:enumeration value="Enter Choice #2"/>
              <xsd:enumeration value="Enter Choice #3"/>
            </xsd:restriction>
          </xsd:simpleType>
        </xsd:union>
      </xsd:simpleType>
    </xsd:element>
    <xsd:element name="Level5" ma:index="15" nillable="true" ma:displayName="Level5" ma:indexed="true" ma:internalName="Level5">
      <xsd:simpleType>
        <xsd:restriction base="dms:Text">
          <xsd:maxLength value="255"/>
        </xsd:restriction>
      </xsd:simpleType>
    </xsd:element>
    <xsd:element name="l310e80b780a42f79a2604d72b247c95" ma:index="17" nillable="true" ma:taxonomy="true" ma:internalName="l310e80b780a42f79a2604d72b247c95" ma:taxonomyFieldName="Year" ma:displayName="Year" ma:readOnly="false" ma:default="" ma:fieldId="{5310e80b-780a-42f7-9a26-04d72b247c95}" ma:sspId="bbe92c9f-cbd9-40b6-b43f-917124bfc720" ma:termSetId="def5e11d-68be-4609-91c3-261f69bba369" ma:anchorId="00000000-0000-0000-0000-000000000000" ma:open="false" ma:isKeyword="false">
      <xsd:complexType>
        <xsd:sequence>
          <xsd:element ref="pc:Terms" minOccurs="0" maxOccurs="1"/>
        </xsd:sequence>
      </xsd:complexType>
    </xsd:element>
    <xsd:element name="MediaServiceMetadata" ma:index="20" nillable="true" ma:displayName="MediaServiceMetadata" ma:hidden="true" ma:internalName="MediaServiceMetadata" ma:readOnly="true">
      <xsd:simpleType>
        <xsd:restriction base="dms:Note"/>
      </xsd:simpleType>
    </xsd:element>
    <xsd:element name="MediaServiceFastMetadata" ma:index="21" nillable="true" ma:displayName="MediaServiceFastMetadata" ma:hidden="true" ma:internalName="MediaServiceFastMetadata" ma:readOnly="true">
      <xsd:simpleType>
        <xsd:restriction base="dms:Not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bbe92c9f-cbd9-40b6-b43f-917124bfc720" ma:termSetId="09814cd3-568e-fe90-9814-8d621ff8fb84" ma:anchorId="fba54fb3-c3e1-fe81-a776-ca4b69148c4d" ma:open="true" ma:isKeyword="false">
      <xsd:complexType>
        <xsd:sequence>
          <xsd:element ref="pc:Terms" minOccurs="0" maxOccurs="1"/>
        </xsd:sequence>
      </xsd:complexType>
    </xsd:element>
    <xsd:element name="MediaServiceOCR" ma:index="26" nillable="true" ma:displayName="Extracted Text" ma:internalName="MediaServiceOCR" ma:readOnly="true">
      <xsd:simpleType>
        <xsd:restriction base="dms:Note">
          <xsd:maxLength value="255"/>
        </xsd:restriction>
      </xsd:simpleType>
    </xsd:element>
    <xsd:element name="MediaServiceGenerationTime" ma:index="27" nillable="true" ma:displayName="MediaServiceGenerationTime" ma:hidden="true" ma:internalName="MediaServiceGenerationTime" ma:readOnly="true">
      <xsd:simpleType>
        <xsd:restriction base="dms:Text"/>
      </xsd:simpleType>
    </xsd:element>
    <xsd:element name="MediaServiceEventHashCode" ma:index="2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d041eb7-80fd-4008-ac2e-210b386c0e11"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ec05da14-1a8a-4e63-a072-57f16b81ed05}" ma:internalName="TaxCatchAll" ma:showField="CatchAllData" ma:web="3d041eb7-80fd-4008-ac2e-210b386c0e11">
      <xsd:complexType>
        <xsd:complexContent>
          <xsd:extension base="dms:MultiChoiceLookup">
            <xsd:sequence>
              <xsd:element name="Value" type="dms:Lookup" maxOccurs="unbounded" minOccurs="0" nillable="true"/>
            </xsd:sequence>
          </xsd:extension>
        </xsd:complexContent>
      </xsd:complexType>
    </xsd:element>
    <xsd:element name="TaxKeywordTaxHTField" ma:index="19" nillable="true" ma:taxonomy="true" ma:internalName="TaxKeywordTaxHTField" ma:taxonomyFieldName="TaxKeyword" ma:displayName="Tags" ma:fieldId="{23f27201-bee3-471e-b2e7-b64fd8b7ca38}" ma:taxonomyMulti="true" ma:sspId="bbe92c9f-cbd9-40b6-b43f-917124bfc720" ma:termSetId="00000000-0000-0000-0000-000000000000" ma:anchorId="00000000-0000-0000-0000-000000000000" ma:open="true" ma:isKeyword="true">
      <xsd:complexType>
        <xsd:sequence>
          <xsd:element ref="pc:Terms" minOccurs="0" maxOccurs="1"/>
        </xsd:sequence>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677A8F-DA76-4C0C-94BE-0DA72E80A54F}">
  <ds:schemaRefs>
    <ds:schemaRef ds:uri="http://schemas.microsoft.com/sharepoint/v3/contenttype/forms"/>
  </ds:schemaRefs>
</ds:datastoreItem>
</file>

<file path=customXml/itemProps2.xml><?xml version="1.0" encoding="utf-8"?>
<ds:datastoreItem xmlns:ds="http://schemas.openxmlformats.org/officeDocument/2006/customXml" ds:itemID="{CA3FE3DF-8F17-4B1A-BF6F-BE0C8715F396}">
  <ds:schemaRefs>
    <ds:schemaRef ds:uri="984492b4-dcc0-406b-bdb6-6c9dc9d86328"/>
    <ds:schemaRef ds:uri="http://schemas.microsoft.com/office/infopath/2007/PartnerControls"/>
    <ds:schemaRef ds:uri="http://purl.org/dc/elements/1.1/"/>
    <ds:schemaRef ds:uri="http://www.w3.org/XML/1998/namespace"/>
    <ds:schemaRef ds:uri="http://purl.org/dc/terms/"/>
    <ds:schemaRef ds:uri="http://schemas.microsoft.com/office/2006/metadata/properties"/>
    <ds:schemaRef ds:uri="3d041eb7-80fd-4008-ac2e-210b386c0e11"/>
    <ds:schemaRef ds:uri="http://schemas.microsoft.com/office/2006/documentManagement/type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6D2D8CE8-75E8-49C3-A33F-0B97E9E1A6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4492b4-dcc0-406b-bdb6-6c9dc9d86328"/>
    <ds:schemaRef ds:uri="3d041eb7-80fd-4008-ac2e-210b386c0e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166</TotalTime>
  <Words>873</Words>
  <Application>Microsoft Macintosh PowerPoint</Application>
  <PresentationFormat>Custom</PresentationFormat>
  <Paragraphs>209</Paragraphs>
  <Slides>30</Slides>
  <Notes>6</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30</vt:i4>
      </vt:variant>
    </vt:vector>
  </HeadingPairs>
  <TitlesOfParts>
    <vt:vector size="46" baseType="lpstr">
      <vt:lpstr>Open Sans Bold</vt:lpstr>
      <vt:lpstr>Neue Machina Bold</vt:lpstr>
      <vt:lpstr>Open Sauce</vt:lpstr>
      <vt:lpstr>Neue Machina UltraBold</vt:lpstr>
      <vt:lpstr>Open Sans</vt:lpstr>
      <vt:lpstr>Canva Sans 1</vt:lpstr>
      <vt:lpstr>Canva Sans 1 Bold Italics</vt:lpstr>
      <vt:lpstr>Canva Sans 1 Bold</vt:lpstr>
      <vt:lpstr>Avenir Book</vt:lpstr>
      <vt:lpstr>Calibri</vt:lpstr>
      <vt:lpstr>Helvetica</vt:lpstr>
      <vt:lpstr>Arial</vt:lpstr>
      <vt:lpstr>Canva Sans 2 Bold</vt:lpstr>
      <vt:lpstr>Open Sauce Bold</vt:lpstr>
      <vt:lpstr>Open Sauce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Before You Go</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2023.05.31 SC &amp; Fines  PST</dc:title>
  <cp:lastModifiedBy>Microsoft Office User</cp:lastModifiedBy>
  <cp:revision>16</cp:revision>
  <dcterms:created xsi:type="dcterms:W3CDTF">2006-08-16T00:00:00Z</dcterms:created>
  <dcterms:modified xsi:type="dcterms:W3CDTF">2023-06-06T23:39:23Z</dcterms:modified>
  <dc:identifier>DAFLgPGn0Ww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Year">
    <vt:lpwstr/>
  </property>
  <property fmtid="{D5CDD505-2E9C-101B-9397-08002B2CF9AE}" pid="4" name="MediaServiceImageTags">
    <vt:lpwstr/>
  </property>
  <property fmtid="{D5CDD505-2E9C-101B-9397-08002B2CF9AE}" pid="5" name="ContentTypeId">
    <vt:lpwstr>0x0101004AEAAF42204D254B837A298C3A46D6B1</vt:lpwstr>
  </property>
  <property fmtid="{D5CDD505-2E9C-101B-9397-08002B2CF9AE}" pid="6" name="Function">
    <vt:lpwstr>380</vt:lpwstr>
  </property>
  <property fmtid="{D5CDD505-2E9C-101B-9397-08002B2CF9AE}" pid="7" name="Area">
    <vt:lpwstr>357</vt:lpwstr>
  </property>
</Properties>
</file>